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6" r:id="rId1"/>
  </p:sldMasterIdLst>
  <p:notesMasterIdLst>
    <p:notesMasterId r:id="rId44"/>
  </p:notesMasterIdLst>
  <p:sldIdLst>
    <p:sldId id="3360" r:id="rId2"/>
    <p:sldId id="2025" r:id="rId3"/>
    <p:sldId id="3676" r:id="rId4"/>
    <p:sldId id="3337" r:id="rId5"/>
    <p:sldId id="3577" r:id="rId6"/>
    <p:sldId id="3679" r:id="rId7"/>
    <p:sldId id="2912" r:id="rId8"/>
    <p:sldId id="259" r:id="rId9"/>
    <p:sldId id="271" r:id="rId10"/>
    <p:sldId id="272" r:id="rId11"/>
    <p:sldId id="258" r:id="rId12"/>
    <p:sldId id="273" r:id="rId13"/>
    <p:sldId id="261" r:id="rId14"/>
    <p:sldId id="274" r:id="rId15"/>
    <p:sldId id="275" r:id="rId16"/>
    <p:sldId id="262" r:id="rId17"/>
    <p:sldId id="276" r:id="rId18"/>
    <p:sldId id="3694" r:id="rId19"/>
    <p:sldId id="3684" r:id="rId20"/>
    <p:sldId id="3682" r:id="rId21"/>
    <p:sldId id="3680" r:id="rId22"/>
    <p:sldId id="1114" r:id="rId23"/>
    <p:sldId id="263" r:id="rId24"/>
    <p:sldId id="277" r:id="rId25"/>
    <p:sldId id="264" r:id="rId26"/>
    <p:sldId id="278" r:id="rId27"/>
    <p:sldId id="265" r:id="rId28"/>
    <p:sldId id="279" r:id="rId29"/>
    <p:sldId id="266" r:id="rId30"/>
    <p:sldId id="280" r:id="rId31"/>
    <p:sldId id="267" r:id="rId32"/>
    <p:sldId id="281" r:id="rId33"/>
    <p:sldId id="3693" r:id="rId34"/>
    <p:sldId id="3681" r:id="rId35"/>
    <p:sldId id="3635" r:id="rId36"/>
    <p:sldId id="3685" r:id="rId37"/>
    <p:sldId id="3687" r:id="rId38"/>
    <p:sldId id="3677" r:id="rId39"/>
    <p:sldId id="3529" r:id="rId40"/>
    <p:sldId id="3678" r:id="rId41"/>
    <p:sldId id="3688" r:id="rId42"/>
    <p:sldId id="3689" r:id="rId4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89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1071" userDrawn="1">
          <p15:clr>
            <a:srgbClr val="A4A3A4"/>
          </p15:clr>
        </p15:guide>
        <p15:guide id="7" orient="horz" pos="3929" userDrawn="1">
          <p15:clr>
            <a:srgbClr val="A4A3A4"/>
          </p15:clr>
        </p15:guide>
        <p15:guide id="8" orient="horz" pos="2137" userDrawn="1">
          <p15:clr>
            <a:srgbClr val="A4A3A4"/>
          </p15:clr>
        </p15:guide>
        <p15:guide id="9" pos="2525" userDrawn="1">
          <p15:clr>
            <a:srgbClr val="A4A3A4"/>
          </p15:clr>
        </p15:guide>
        <p15:guide id="10" pos="3840" userDrawn="1">
          <p15:clr>
            <a:srgbClr val="A4A3A4"/>
          </p15:clr>
        </p15:guide>
        <p15:guide id="11" orient="horz" pos="867" userDrawn="1">
          <p15:clr>
            <a:srgbClr val="A4A3A4"/>
          </p15:clr>
        </p15:guide>
        <p15:guide id="12" pos="4588" userDrawn="1">
          <p15:clr>
            <a:srgbClr val="A4A3A4"/>
          </p15:clr>
        </p15:guide>
        <p15:guide id="13" orient="horz" pos="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yN" initials="S" lastIdx="18" clrIdx="0">
    <p:extLst>
      <p:ext uri="{19B8F6BF-5375-455C-9EA6-DF929625EA0E}">
        <p15:presenceInfo xmlns:p15="http://schemas.microsoft.com/office/powerpoint/2012/main" userId="SergeyN" providerId="None"/>
      </p:ext>
    </p:extLst>
  </p:cmAuthor>
  <p:cmAuthor id="2" name="Татьяна Кулишкина" initials="ТК" lastIdx="1" clrIdx="1">
    <p:extLst>
      <p:ext uri="{19B8F6BF-5375-455C-9EA6-DF929625EA0E}">
        <p15:presenceInfo xmlns:p15="http://schemas.microsoft.com/office/powerpoint/2012/main" userId="f3171e159844124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732"/>
    <a:srgbClr val="1BB78A"/>
    <a:srgbClr val="107055"/>
    <a:srgbClr val="148A68"/>
    <a:srgbClr val="2C76AC"/>
    <a:srgbClr val="A6A6A6"/>
    <a:srgbClr val="BFBFBF"/>
    <a:srgbClr val="A9D18E"/>
    <a:srgbClr val="A5A5A5"/>
    <a:srgbClr val="C9DB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2" autoAdjust="0"/>
    <p:restoredTop sz="95256" autoAdjust="0"/>
  </p:normalViewPr>
  <p:slideViewPr>
    <p:cSldViewPr snapToGrid="0" showGuides="1">
      <p:cViewPr varScale="1">
        <p:scale>
          <a:sx n="98" d="100"/>
          <a:sy n="98" d="100"/>
        </p:scale>
        <p:origin x="162" y="84"/>
      </p:cViewPr>
      <p:guideLst>
        <p:guide pos="189"/>
        <p:guide pos="7469"/>
        <p:guide orient="horz" pos="1071"/>
        <p:guide orient="horz" pos="3929"/>
        <p:guide orient="horz" pos="2137"/>
        <p:guide pos="2525"/>
        <p:guide pos="3840"/>
        <p:guide orient="horz" pos="867"/>
        <p:guide pos="4588"/>
        <p:guide orient="horz" pos="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19"/>
    </p:cViewPr>
  </p:sorterViewPr>
  <p:notesViewPr>
    <p:cSldViewPr snapToGrid="0">
      <p:cViewPr varScale="1">
        <p:scale>
          <a:sx n="61" d="100"/>
          <a:sy n="61" d="100"/>
        </p:scale>
        <p:origin x="-335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100" baseline="0" dirty="0"/>
              <a:t>«</a:t>
            </a:r>
            <a:r>
              <a:rPr lang="ru-RU" sz="1100" b="0" i="0" u="none" strike="noStrike" baseline="0" dirty="0">
                <a:effectLst/>
              </a:rPr>
              <a:t>Исключительный и смешанный выбор КГН</a:t>
            </a:r>
            <a:r>
              <a:rPr lang="ru-RU" sz="1100" baseline="0" dirty="0"/>
              <a:t>»</a:t>
            </a:r>
          </a:p>
          <a:p>
            <a:pPr>
              <a:defRPr sz="1100"/>
            </a:pPr>
            <a:r>
              <a:rPr lang="en-US" sz="900" baseline="0" dirty="0"/>
              <a:t>N=</a:t>
            </a:r>
            <a:r>
              <a:rPr lang="ru-RU" sz="900" baseline="0" dirty="0"/>
              <a:t>903 (респонденты из четырех КГН)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исключительный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ТГЛ</c:v>
                </c:pt>
                <c:pt idx="1">
                  <c:v>МСМ</c:v>
                </c:pt>
                <c:pt idx="2">
                  <c:v>ЛУИН</c:v>
                </c:pt>
                <c:pt idx="3">
                  <c:v>СР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51</c:v>
                </c:pt>
                <c:pt idx="1">
                  <c:v>537</c:v>
                </c:pt>
                <c:pt idx="2">
                  <c:v>52</c:v>
                </c:pt>
                <c:pt idx="3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8-4CDB-ADF1-FB979FC4D8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смешанный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ТГЛ</c:v>
                </c:pt>
                <c:pt idx="1">
                  <c:v>МСМ</c:v>
                </c:pt>
                <c:pt idx="2">
                  <c:v>ЛУИН</c:v>
                </c:pt>
                <c:pt idx="3">
                  <c:v>СР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49</c:v>
                </c:pt>
                <c:pt idx="1">
                  <c:v>97</c:v>
                </c:pt>
                <c:pt idx="2">
                  <c:v>29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E8-4CDB-ADF1-FB979FC4D8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22241488"/>
        <c:axId val="222241880"/>
      </c:barChart>
      <c:catAx>
        <c:axId val="22224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22241880"/>
        <c:crosses val="autoZero"/>
        <c:auto val="1"/>
        <c:lblAlgn val="ctr"/>
        <c:lblOffset val="100"/>
        <c:noMultiLvlLbl val="0"/>
      </c:catAx>
      <c:valAx>
        <c:axId val="22224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2224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dirty="0">
                <a:solidFill>
                  <a:schemeClr val="tx1"/>
                </a:solidFill>
              </a:rPr>
              <a:t>«Скажите пожалуйста, что больше всего Вас беспокоит/напрягает/раздражает в связи с ВИЧ-инфекцией?»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N=1407</a:t>
            </a:r>
            <a:endParaRPr lang="ru-RU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ЛЖВ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3.5192364605459415E-3"/>
                  <c:y val="-2.093840484313853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A40-4DB0-8F43-D22E53658C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A40-4DB0-8F43-D22E53658C5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FA40-4DB0-8F43-D22E53658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необходимость изменить свой образ жизни</c:v>
                </c:pt>
                <c:pt idx="1">
                  <c:v>боязнь уголовной ответственности за распространение ВИЧ-инфекции (122 статья УК)</c:v>
                </c:pt>
                <c:pt idx="2">
                  <c:v>некомпетентность врачей в вопросах гендера и сексуальных предпочтений людей, недоброжелательность в связи с этим</c:v>
                </c:pt>
                <c:pt idx="3">
                  <c:v>несоответствие гендера и записи в паспорте</c:v>
                </c:pt>
                <c:pt idx="4">
                  <c:v>возможность вызова полиции из-за употребления наркотиков</c:v>
                </c:pt>
                <c:pt idx="5">
                  <c:v>необходимость раскрывать информацию о сексуальных партнерах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0.22220000000000001</c:v>
                </c:pt>
                <c:pt idx="1">
                  <c:v>0.1925</c:v>
                </c:pt>
                <c:pt idx="2">
                  <c:v>3.5700000000000003E-2</c:v>
                </c:pt>
                <c:pt idx="3" formatCode="0%">
                  <c:v>0</c:v>
                </c:pt>
                <c:pt idx="4">
                  <c:v>7.9000000000000008E-3</c:v>
                </c:pt>
                <c:pt idx="5">
                  <c:v>0.26790000000000003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0-4DB0-8F43-D22E53658C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ТГЛ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A40-4DB0-8F43-D22E53658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необходимость изменить свой образ жизни</c:v>
                </c:pt>
                <c:pt idx="1">
                  <c:v>боязнь уголовной ответственности за распространение ВИЧ-инфекции (122 статья УК)</c:v>
                </c:pt>
                <c:pt idx="2">
                  <c:v>некомпетентность врачей в вопросах гендера и сексуальных предпочтений людей, недоброжелательность в связи с этим</c:v>
                </c:pt>
                <c:pt idx="3">
                  <c:v>несоответствие гендера и записи в паспорте</c:v>
                </c:pt>
                <c:pt idx="4">
                  <c:v>возможность вызова полиции из-за употребления наркотиков</c:v>
                </c:pt>
                <c:pt idx="5">
                  <c:v>необходимость раскрывать информацию о сексуальных партнерах</c:v>
                </c:pt>
              </c:strCache>
            </c:strRef>
          </c:cat>
          <c:val>
            <c:numRef>
              <c:f>Лист1!$C$2:$C$7</c:f>
              <c:numCache>
                <c:formatCode>0.00%</c:formatCode>
                <c:ptCount val="6"/>
                <c:pt idx="0">
                  <c:v>0.33329999999999999</c:v>
                </c:pt>
                <c:pt idx="1">
                  <c:v>0.16669999999999999</c:v>
                </c:pt>
                <c:pt idx="2" formatCode="0%">
                  <c:v>0.5</c:v>
                </c:pt>
                <c:pt idx="3">
                  <c:v>0.66669999999999996</c:v>
                </c:pt>
                <c:pt idx="4" formatCode="0%">
                  <c:v>0</c:v>
                </c:pt>
                <c:pt idx="5">
                  <c:v>0.66669999999999996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40-4DB0-8F43-D22E53658C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МСМ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A40-4DB0-8F43-D22E53658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необходимость изменить свой образ жизни</c:v>
                </c:pt>
                <c:pt idx="1">
                  <c:v>боязнь уголовной ответственности за распространение ВИЧ-инфекции (122 статья УК)</c:v>
                </c:pt>
                <c:pt idx="2">
                  <c:v>некомпетентность врачей в вопросах гендера и сексуальных предпочтений людей, недоброжелательность в связи с этим</c:v>
                </c:pt>
                <c:pt idx="3">
                  <c:v>несоответствие гендера и записи в паспорте</c:v>
                </c:pt>
                <c:pt idx="4">
                  <c:v>возможность вызова полиции из-за употребления наркотиков</c:v>
                </c:pt>
                <c:pt idx="5">
                  <c:v>необходимость раскрывать информацию о сексуальных партнерах</c:v>
                </c:pt>
              </c:strCache>
            </c:strRef>
          </c:cat>
          <c:val>
            <c:numRef>
              <c:f>Лист1!$D$2:$D$7</c:f>
              <c:numCache>
                <c:formatCode>0.00%</c:formatCode>
                <c:ptCount val="6"/>
                <c:pt idx="0">
                  <c:v>0.22009999999999999</c:v>
                </c:pt>
                <c:pt idx="1">
                  <c:v>0.44400000000000001</c:v>
                </c:pt>
                <c:pt idx="2">
                  <c:v>0.16039999999999999</c:v>
                </c:pt>
                <c:pt idx="3" formatCode="0%">
                  <c:v>0</c:v>
                </c:pt>
                <c:pt idx="4">
                  <c:v>3.3599999999999998E-2</c:v>
                </c:pt>
                <c:pt idx="5">
                  <c:v>0.47389999999999999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40-4DB0-8F43-D22E53658C5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ЛУИН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3461576403639604E-3"/>
                  <c:y val="-6.5593509020901741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304556016453402E-2"/>
                      <c:h val="4.81596190903054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FA40-4DB0-8F43-D22E53658C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A40-4DB0-8F43-D22E53658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необходимость изменить свой образ жизни</c:v>
                </c:pt>
                <c:pt idx="1">
                  <c:v>боязнь уголовной ответственности за распространение ВИЧ-инфекции (122 статья УК)</c:v>
                </c:pt>
                <c:pt idx="2">
                  <c:v>некомпетентность врачей в вопросах гендера и сексуальных предпочтений людей, недоброжелательность в связи с этим</c:v>
                </c:pt>
                <c:pt idx="3">
                  <c:v>несоответствие гендера и записи в паспорте</c:v>
                </c:pt>
                <c:pt idx="4">
                  <c:v>возможность вызова полиции из-за употребления наркотиков</c:v>
                </c:pt>
                <c:pt idx="5">
                  <c:v>необходимость раскрывать информацию о сексуальных партнерах</c:v>
                </c:pt>
              </c:strCache>
            </c:strRef>
          </c:cat>
          <c:val>
            <c:numRef>
              <c:f>Лист1!$E$2:$E$7</c:f>
              <c:numCache>
                <c:formatCode>0.00%</c:formatCode>
                <c:ptCount val="6"/>
                <c:pt idx="0">
                  <c:v>0.26090000000000002</c:v>
                </c:pt>
                <c:pt idx="1">
                  <c:v>0.13039999999999999</c:v>
                </c:pt>
                <c:pt idx="2">
                  <c:v>6.5199999999999994E-2</c:v>
                </c:pt>
                <c:pt idx="3" formatCode="0%">
                  <c:v>0</c:v>
                </c:pt>
                <c:pt idx="4">
                  <c:v>0.23910000000000001</c:v>
                </c:pt>
                <c:pt idx="5">
                  <c:v>0.30430000000000001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40-4DB0-8F43-D22E53658C5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A40-4DB0-8F43-D22E53658C5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A40-4DB0-8F43-D22E53658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необходимость изменить свой образ жизни</c:v>
                </c:pt>
                <c:pt idx="1">
                  <c:v>боязнь уголовной ответственности за распространение ВИЧ-инфекции (122 статья УК)</c:v>
                </c:pt>
                <c:pt idx="2">
                  <c:v>некомпетентность врачей в вопросах гендера и сексуальных предпочтений людей, недоброжелательность в связи с этим</c:v>
                </c:pt>
                <c:pt idx="3">
                  <c:v>несоответствие гендера и записи в паспорте</c:v>
                </c:pt>
                <c:pt idx="4">
                  <c:v>возможность вызова полиции из-за употребления наркотиков</c:v>
                </c:pt>
                <c:pt idx="5">
                  <c:v>необходимость раскрывать информацию о сексуальных партнерах</c:v>
                </c:pt>
              </c:strCache>
            </c:strRef>
          </c:cat>
          <c:val>
            <c:numRef>
              <c:f>Лист1!$F$2:$F$7</c:f>
              <c:numCache>
                <c:formatCode>0%</c:formatCode>
                <c:ptCount val="6"/>
                <c:pt idx="0">
                  <c:v>0.2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  <c:pt idx="5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40-4DB0-8F43-D22E53658C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5736264"/>
        <c:axId val="385736592"/>
      </c:barChart>
      <c:catAx>
        <c:axId val="385736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36592"/>
        <c:crosses val="autoZero"/>
        <c:auto val="1"/>
        <c:lblAlgn val="ctr"/>
        <c:lblOffset val="100"/>
        <c:noMultiLvlLbl val="0"/>
      </c:catAx>
      <c:valAx>
        <c:axId val="3857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362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 КГН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считаю, что ВИЧ-инфекция не существует</c:v>
                </c:pt>
                <c:pt idx="2">
                  <c:v>сдавал(а) тест, но пока не знаю результат</c:v>
                </c:pt>
                <c:pt idx="3">
                  <c:v>неудобно работает процедурный кабинет</c:v>
                </c:pt>
                <c:pt idx="4">
                  <c:v>не было тестов в медицинском учреждении</c:v>
                </c:pt>
                <c:pt idx="5">
                  <c:v>не знаю, где сдать тест на ВИЧ-инфекцию</c:v>
                </c:pt>
                <c:pt idx="6">
                  <c:v>боюсь разглашения результата</c:v>
                </c:pt>
                <c:pt idx="7">
                  <c:v>боюсь оказаться ВИЧ-положительным(ой)</c:v>
                </c:pt>
                <c:pt idx="8">
                  <c:v>боюсь узнать результат</c:v>
                </c:pt>
                <c:pt idx="9">
                  <c:v>не было необходимости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0.08</c:v>
                </c:pt>
                <c:pt idx="1">
                  <c:v>0.01</c:v>
                </c:pt>
                <c:pt idx="2">
                  <c:v>0.03</c:v>
                </c:pt>
                <c:pt idx="3">
                  <c:v>0.03</c:v>
                </c:pt>
                <c:pt idx="4">
                  <c:v>0.11</c:v>
                </c:pt>
                <c:pt idx="5">
                  <c:v>0.25</c:v>
                </c:pt>
                <c:pt idx="6">
                  <c:v>0.04</c:v>
                </c:pt>
                <c:pt idx="7">
                  <c:v>0.15</c:v>
                </c:pt>
                <c:pt idx="8">
                  <c:v>0.18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5F-4CDE-B8F1-C0754FF7A2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ТГЛ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считаю, что ВИЧ-инфекция не существует</c:v>
                </c:pt>
                <c:pt idx="2">
                  <c:v>сдавал(а) тест, но пока не знаю результат</c:v>
                </c:pt>
                <c:pt idx="3">
                  <c:v>неудобно работает процедурный кабинет</c:v>
                </c:pt>
                <c:pt idx="4">
                  <c:v>не было тестов в медицинском учреждении</c:v>
                </c:pt>
                <c:pt idx="5">
                  <c:v>не знаю, где сдать тест на ВИЧ-инфекцию</c:v>
                </c:pt>
                <c:pt idx="6">
                  <c:v>боюсь разглашения результата</c:v>
                </c:pt>
                <c:pt idx="7">
                  <c:v>боюсь оказаться ВИЧ-положительным(ой)</c:v>
                </c:pt>
                <c:pt idx="8">
                  <c:v>боюсь узнать результат</c:v>
                </c:pt>
                <c:pt idx="9">
                  <c:v>не было необходимости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5.4100000000000002E-2</c:v>
                </c:pt>
                <c:pt idx="1">
                  <c:v>5.4100000000000002E-2</c:v>
                </c:pt>
                <c:pt idx="2">
                  <c:v>2.7E-2</c:v>
                </c:pt>
                <c:pt idx="3" formatCode="0%">
                  <c:v>0</c:v>
                </c:pt>
                <c:pt idx="4">
                  <c:v>0.1081</c:v>
                </c:pt>
                <c:pt idx="5">
                  <c:v>0.27029999999999998</c:v>
                </c:pt>
                <c:pt idx="6">
                  <c:v>0.1081</c:v>
                </c:pt>
                <c:pt idx="7">
                  <c:v>0.1351</c:v>
                </c:pt>
                <c:pt idx="8">
                  <c:v>0.1351</c:v>
                </c:pt>
                <c:pt idx="9">
                  <c:v>0.75680000000000003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5F-4CDE-B8F1-C0754FF7A2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МСМ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считаю, что ВИЧ-инфекция не существует</c:v>
                </c:pt>
                <c:pt idx="2">
                  <c:v>сдавал(а) тест, но пока не знаю результат</c:v>
                </c:pt>
                <c:pt idx="3">
                  <c:v>неудобно работает процедурный кабинет</c:v>
                </c:pt>
                <c:pt idx="4">
                  <c:v>не было тестов в медицинском учреждении</c:v>
                </c:pt>
                <c:pt idx="5">
                  <c:v>не знаю, где сдать тест на ВИЧ-инфекцию</c:v>
                </c:pt>
                <c:pt idx="6">
                  <c:v>боюсь разглашения результата</c:v>
                </c:pt>
                <c:pt idx="7">
                  <c:v>боюсь оказаться ВИЧ-положительным(ой)</c:v>
                </c:pt>
                <c:pt idx="8">
                  <c:v>боюсь узнать результат</c:v>
                </c:pt>
                <c:pt idx="9">
                  <c:v>не было необходимости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0.1169</c:v>
                </c:pt>
                <c:pt idx="1">
                  <c:v>2.5999999999999999E-2</c:v>
                </c:pt>
                <c:pt idx="2">
                  <c:v>2.5999999999999999E-2</c:v>
                </c:pt>
                <c:pt idx="3">
                  <c:v>0.1429</c:v>
                </c:pt>
                <c:pt idx="4">
                  <c:v>0.15579999999999999</c:v>
                </c:pt>
                <c:pt idx="5">
                  <c:v>0.31169999999999998</c:v>
                </c:pt>
                <c:pt idx="6">
                  <c:v>0.18179999999999999</c:v>
                </c:pt>
                <c:pt idx="7">
                  <c:v>0.15579999999999999</c:v>
                </c:pt>
                <c:pt idx="8">
                  <c:v>0.16880000000000001</c:v>
                </c:pt>
                <c:pt idx="9">
                  <c:v>0.49349999999999999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5F-4CDE-B8F1-C0754FF7A22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ЛУИН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считаю, что ВИЧ-инфекция не существует</c:v>
                </c:pt>
                <c:pt idx="2">
                  <c:v>сдавал(а) тест, но пока не знаю результат</c:v>
                </c:pt>
                <c:pt idx="3">
                  <c:v>неудобно работает процедурный кабинет</c:v>
                </c:pt>
                <c:pt idx="4">
                  <c:v>не было тестов в медицинском учреждении</c:v>
                </c:pt>
                <c:pt idx="5">
                  <c:v>не знаю, где сдать тест на ВИЧ-инфекцию</c:v>
                </c:pt>
                <c:pt idx="6">
                  <c:v>боюсь разглашения результата</c:v>
                </c:pt>
                <c:pt idx="7">
                  <c:v>боюсь оказаться ВИЧ-положительным(ой)</c:v>
                </c:pt>
                <c:pt idx="8">
                  <c:v>боюсь узнать результат</c:v>
                </c:pt>
                <c:pt idx="9">
                  <c:v>не было необходимости</c:v>
                </c:pt>
              </c:strCache>
            </c:strRef>
          </c:cat>
          <c:val>
            <c:numRef>
              <c:f>Лист1!$E$2:$E$11</c:f>
              <c:numCache>
                <c:formatCode>0.00%</c:formatCode>
                <c:ptCount val="10"/>
                <c:pt idx="0" formatCode="0%">
                  <c:v>0</c:v>
                </c:pt>
                <c:pt idx="1">
                  <c:v>0.125</c:v>
                </c:pt>
                <c:pt idx="2" formatCode="0%">
                  <c:v>0</c:v>
                </c:pt>
                <c:pt idx="3" formatCode="0%">
                  <c:v>0</c:v>
                </c:pt>
                <c:pt idx="4" formatCode="0%">
                  <c:v>0</c:v>
                </c:pt>
                <c:pt idx="5" formatCode="0%">
                  <c:v>0.25</c:v>
                </c:pt>
                <c:pt idx="6">
                  <c:v>0.125</c:v>
                </c:pt>
                <c:pt idx="7">
                  <c:v>0.375</c:v>
                </c:pt>
                <c:pt idx="8" formatCode="0%">
                  <c:v>0</c:v>
                </c:pt>
                <c:pt idx="9" formatCode="0%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45F-4CDE-B8F1-C0754FF7A22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Лист1!$A$2:$A$11</c:f>
              <c:strCache>
                <c:ptCount val="10"/>
                <c:pt idx="0">
                  <c:v>другое</c:v>
                </c:pt>
                <c:pt idx="1">
                  <c:v>считаю, что ВИЧ-инфекция не существует</c:v>
                </c:pt>
                <c:pt idx="2">
                  <c:v>сдавал(а) тест, но пока не знаю результат</c:v>
                </c:pt>
                <c:pt idx="3">
                  <c:v>неудобно работает процедурный кабинет</c:v>
                </c:pt>
                <c:pt idx="4">
                  <c:v>не было тестов в медицинском учреждении</c:v>
                </c:pt>
                <c:pt idx="5">
                  <c:v>не знаю, где сдать тест на ВИЧ-инфекцию</c:v>
                </c:pt>
                <c:pt idx="6">
                  <c:v>боюсь разглашения результата</c:v>
                </c:pt>
                <c:pt idx="7">
                  <c:v>боюсь оказаться ВИЧ-положительным(ой)</c:v>
                </c:pt>
                <c:pt idx="8">
                  <c:v>боюсь узнать результат</c:v>
                </c:pt>
                <c:pt idx="9">
                  <c:v>не было необходимости</c:v>
                </c:pt>
              </c:strCache>
            </c:strRef>
          </c:cat>
          <c:val>
            <c:numRef>
              <c:f>Лист1!$F$2:$F$11</c:f>
              <c:numCache>
                <c:formatCode>0.00%</c:formatCode>
                <c:ptCount val="10"/>
                <c:pt idx="0">
                  <c:v>0.15379999999999999</c:v>
                </c:pt>
                <c:pt idx="1">
                  <c:v>7.6899999999999996E-2</c:v>
                </c:pt>
                <c:pt idx="2">
                  <c:v>0.15379999999999999</c:v>
                </c:pt>
                <c:pt idx="3">
                  <c:v>0.23080000000000001</c:v>
                </c:pt>
                <c:pt idx="4">
                  <c:v>0.15379999999999999</c:v>
                </c:pt>
                <c:pt idx="5">
                  <c:v>0.23080000000000001</c:v>
                </c:pt>
                <c:pt idx="6">
                  <c:v>0.15379999999999999</c:v>
                </c:pt>
                <c:pt idx="7">
                  <c:v>7.6899999999999996E-2</c:v>
                </c:pt>
                <c:pt idx="8">
                  <c:v>0.23080000000000001</c:v>
                </c:pt>
                <c:pt idx="9">
                  <c:v>0.15379999999999999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5F-4CDE-B8F1-C0754FF7A2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385736264"/>
        <c:axId val="385736592"/>
      </c:barChart>
      <c:catAx>
        <c:axId val="38573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36592"/>
        <c:crosses val="autoZero"/>
        <c:auto val="1"/>
        <c:lblAlgn val="ctr"/>
        <c:lblOffset val="100"/>
        <c:noMultiLvlLbl val="0"/>
      </c:catAx>
      <c:valAx>
        <c:axId val="38573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36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6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 dirty="0">
                <a:solidFill>
                  <a:schemeClr val="tx1"/>
                </a:solidFill>
              </a:rPr>
              <a:t>Наиболее частые проблемы при диспансерном наблюдении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N=1</a:t>
            </a:r>
            <a:r>
              <a:rPr lang="ru-RU" dirty="0">
                <a:solidFill>
                  <a:schemeClr val="tx1"/>
                </a:solidFill>
              </a:rPr>
              <a:t>725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ЛЖВ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разглашение диагноза</c:v>
                </c:pt>
                <c:pt idx="1">
                  <c:v>страх осуждения в ЦС из-за образа жизни</c:v>
                </c:pt>
                <c:pt idx="2">
                  <c:v>страх разглашения информации о сексуальной ориентации</c:v>
                </c:pt>
                <c:pt idx="3">
                  <c:v>недостаточно понятных объяснений от врача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0.223</c:v>
                </c:pt>
                <c:pt idx="1">
                  <c:v>0.215</c:v>
                </c:pt>
                <c:pt idx="2">
                  <c:v>3.6999999999999998E-2</c:v>
                </c:pt>
                <c:pt idx="3" formatCode="0%">
                  <c:v>0.50700000000000001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40-4DB0-8F43-D22E53658C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ТГЛ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разглашение диагноза</c:v>
                </c:pt>
                <c:pt idx="1">
                  <c:v>страх осуждения в ЦС из-за образа жизни</c:v>
                </c:pt>
                <c:pt idx="2">
                  <c:v>страх разглашения информации о сексуальной ориентации</c:v>
                </c:pt>
                <c:pt idx="3">
                  <c:v>недостаточно понятных объяснений от врача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0.4</c:v>
                </c:pt>
                <c:pt idx="1">
                  <c:v>0.8</c:v>
                </c:pt>
                <c:pt idx="2" formatCode="0%">
                  <c:v>0.8</c:v>
                </c:pt>
                <c:pt idx="3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40-4DB0-8F43-D22E53658C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МСМ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разглашение диагноза</c:v>
                </c:pt>
                <c:pt idx="1">
                  <c:v>страх осуждения в ЦС из-за образа жизни</c:v>
                </c:pt>
                <c:pt idx="2">
                  <c:v>страх разглашения информации о сексуальной ориентации</c:v>
                </c:pt>
                <c:pt idx="3">
                  <c:v>недостаточно понятных объяснений от врача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0.17599999999999999</c:v>
                </c:pt>
                <c:pt idx="1">
                  <c:v>0.36399999999999999</c:v>
                </c:pt>
                <c:pt idx="2">
                  <c:v>0.46200000000000002</c:v>
                </c:pt>
                <c:pt idx="3" formatCode="0%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40-4DB0-8F43-D22E53658C5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ЛУИН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разглашение диагноза</c:v>
                </c:pt>
                <c:pt idx="1">
                  <c:v>страх осуждения в ЦС из-за образа жизни</c:v>
                </c:pt>
                <c:pt idx="2">
                  <c:v>страх разглашения информации о сексуальной ориентации</c:v>
                </c:pt>
                <c:pt idx="3">
                  <c:v>недостаточно понятных объяснений от врача</c:v>
                </c:pt>
              </c:strCache>
            </c:strRef>
          </c:cat>
          <c:val>
            <c:numRef>
              <c:f>Лист1!$E$2:$E$5</c:f>
              <c:numCache>
                <c:formatCode>0.00%</c:formatCode>
                <c:ptCount val="4"/>
                <c:pt idx="0">
                  <c:v>0.14199999999999999</c:v>
                </c:pt>
                <c:pt idx="1">
                  <c:v>0.215</c:v>
                </c:pt>
                <c:pt idx="2">
                  <c:v>9.6000000000000002E-2</c:v>
                </c:pt>
                <c:pt idx="3" formatCode="0%">
                  <c:v>0.47699999999999998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40-4DB0-8F43-D22E53658C57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СР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разглашение диагноза</c:v>
                </c:pt>
                <c:pt idx="1">
                  <c:v>страх осуждения в ЦС из-за образа жизни</c:v>
                </c:pt>
                <c:pt idx="2">
                  <c:v>страх разглашения информации о сексуальной ориентации</c:v>
                </c:pt>
                <c:pt idx="3">
                  <c:v>недостаточно понятных объяснений от врача</c:v>
                </c:pt>
              </c:strCache>
            </c:strRef>
          </c:cat>
          <c:val>
            <c:numRef>
              <c:f>Лист1!$F$2:$F$5</c:f>
              <c:numCache>
                <c:formatCode>0%</c:formatCode>
                <c:ptCount val="4"/>
                <c:pt idx="0">
                  <c:v>0.13</c:v>
                </c:pt>
                <c:pt idx="1">
                  <c:v>0.13</c:v>
                </c:pt>
                <c:pt idx="2">
                  <c:v>0.12</c:v>
                </c:pt>
                <c:pt idx="3">
                  <c:v>0.625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A40-4DB0-8F43-D22E53658C5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85736264"/>
        <c:axId val="385736592"/>
      </c:barChart>
      <c:catAx>
        <c:axId val="385736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36592"/>
        <c:crosses val="autoZero"/>
        <c:auto val="1"/>
        <c:lblAlgn val="ctr"/>
        <c:lblOffset val="100"/>
        <c:noMultiLvlLbl val="0"/>
      </c:catAx>
      <c:valAx>
        <c:axId val="385736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573626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none" spc="0" normalizeH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Проблемы при АРВ-терапии</a:t>
            </a:r>
          </a:p>
          <a:p>
            <a:pPr>
              <a:defRPr/>
            </a:pPr>
            <a:r>
              <a:rPr lang="en-US"/>
              <a:t>N=1407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tx1"/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никогда не случается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8.1827546926119214E-3"/>
                  <c:y val="-4.82888881546809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15-4672-B68C-458149B92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отсутствие нужного препарата</c:v>
                </c:pt>
                <c:pt idx="1">
                  <c:v>недостаточно объяснений  от врача по  схеме лечения</c:v>
                </c:pt>
                <c:pt idx="2">
                  <c:v>недостаточно инструкций или рекомендаций от врача, как сочетать АРВ-терапию с другими препаратами</c:v>
                </c:pt>
                <c:pt idx="3">
                  <c:v>усложнение/изменение врачом схемы АРВ-терапии без медицинских показаний</c:v>
                </c:pt>
                <c:pt idx="4">
                  <c:v>пропуск приёма таблеток более двух дней в месяц из-за забывчивости, усталости и т.п.</c:v>
                </c:pt>
                <c:pt idx="5">
                  <c:v>пропуск приема таблеток из-за алкогольного/наркотического опьянения</c:v>
                </c:pt>
                <c:pt idx="6">
                  <c:v>самостоятельное решение прервать/не принимать АРВ-терапию</c:v>
                </c:pt>
                <c:pt idx="7">
                  <c:v>решение принимать другой препарат без консультации врача </c:v>
                </c:pt>
                <c:pt idx="8">
                  <c:v>изменение схемы приема препарата без консультации врача</c:v>
                </c:pt>
                <c:pt idx="9">
                  <c:v>побочные эффекты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0.33900000000000002</c:v>
                </c:pt>
                <c:pt idx="1">
                  <c:v>0.31269999999999998</c:v>
                </c:pt>
                <c:pt idx="2">
                  <c:v>0.3049</c:v>
                </c:pt>
                <c:pt idx="3">
                  <c:v>0.39090000000000003</c:v>
                </c:pt>
                <c:pt idx="4">
                  <c:v>0.34260000000000002</c:v>
                </c:pt>
                <c:pt idx="5">
                  <c:v>0.44209999999999999</c:v>
                </c:pt>
                <c:pt idx="6">
                  <c:v>0.48970000000000002</c:v>
                </c:pt>
                <c:pt idx="7">
                  <c:v>0.4819</c:v>
                </c:pt>
                <c:pt idx="8">
                  <c:v>0.49249999999999999</c:v>
                </c:pt>
                <c:pt idx="9">
                  <c:v>0.18049999999999999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15-4672-B68C-458149B924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случается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7144621299820522E-16"/>
                  <c:y val="-4.0632464147855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15-4672-B68C-458149B924B0}"/>
                </c:ext>
              </c:extLst>
            </c:dLbl>
            <c:dLbl>
              <c:idx val="8"/>
              <c:layout>
                <c:manualLayout>
                  <c:x val="3.5052380675370883E-3"/>
                  <c:y val="-6.3795619773674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15-4672-B68C-458149B924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отсутствие нужного препарата</c:v>
                </c:pt>
                <c:pt idx="1">
                  <c:v>недостаточно объяснений  от врача по  схеме лечения</c:v>
                </c:pt>
                <c:pt idx="2">
                  <c:v>недостаточно инструкций или рекомендаций от врача, как сочетать АРВ-терапию с другими препаратами</c:v>
                </c:pt>
                <c:pt idx="3">
                  <c:v>усложнение/изменение врачом схемы АРВ-терапии без медицинских показаний</c:v>
                </c:pt>
                <c:pt idx="4">
                  <c:v>пропуск приёма таблеток более двух дней в месяц из-за забывчивости, усталости и т.п.</c:v>
                </c:pt>
                <c:pt idx="5">
                  <c:v>пропуск приема таблеток из-за алкогольного/наркотического опьянения</c:v>
                </c:pt>
                <c:pt idx="6">
                  <c:v>самостоятельное решение прервать/не принимать АРВ-терапию</c:v>
                </c:pt>
                <c:pt idx="7">
                  <c:v>решение принимать другой препарат без консультации врача </c:v>
                </c:pt>
                <c:pt idx="8">
                  <c:v>изменение схемы приема препарата без консультации врача</c:v>
                </c:pt>
                <c:pt idx="9">
                  <c:v>побочные эффекты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0.19800000000000001</c:v>
                </c:pt>
                <c:pt idx="1">
                  <c:v>0.224</c:v>
                </c:pt>
                <c:pt idx="2">
                  <c:v>0.23200000000000001</c:v>
                </c:pt>
                <c:pt idx="3">
                  <c:v>0.14599999999999999</c:v>
                </c:pt>
                <c:pt idx="4">
                  <c:v>0.19500000000000001</c:v>
                </c:pt>
                <c:pt idx="5">
                  <c:v>9.5000000000000001E-2</c:v>
                </c:pt>
                <c:pt idx="6">
                  <c:v>4.8000000000000001E-2</c:v>
                </c:pt>
                <c:pt idx="7">
                  <c:v>5.5E-2</c:v>
                </c:pt>
                <c:pt idx="8">
                  <c:v>4.3999999999999997E-2</c:v>
                </c:pt>
                <c:pt idx="9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15-4672-B68C-458149B924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7"/>
        <c:overlap val="100"/>
        <c:axId val="392763920"/>
        <c:axId val="392755064"/>
      </c:barChart>
      <c:catAx>
        <c:axId val="3927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755064"/>
        <c:crosses val="autoZero"/>
        <c:auto val="1"/>
        <c:lblAlgn val="ctr"/>
        <c:lblOffset val="100"/>
        <c:noMultiLvlLbl val="0"/>
      </c:catAx>
      <c:valAx>
        <c:axId val="392755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276392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050" b="0" i="0" u="none" strike="noStrike" baseline="0" dirty="0">
                <a:effectLst/>
              </a:rPr>
              <a:t>«Материальное положение КГН»</a:t>
            </a:r>
          </a:p>
          <a:p>
            <a:pPr>
              <a:defRPr sz="1050"/>
            </a:pPr>
            <a:r>
              <a:rPr lang="en-US" sz="900" dirty="0"/>
              <a:t>N=</a:t>
            </a:r>
            <a:r>
              <a:rPr lang="ru-RU" sz="900" dirty="0"/>
              <a:t>1407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другое</c:v>
                </c:pt>
                <c:pt idx="1">
                  <c:v>можем(-гу) покупать все, что захочется</c:v>
                </c:pt>
                <c:pt idx="2">
                  <c:v>доходов хватает на все, кроме таких крупных покупок, как автомобиль, квартира и т.п.</c:v>
                </c:pt>
                <c:pt idx="3">
                  <c:v>можем(-гу) покупать новую одежду и обувь, но не всегда хватает денег на нужную бытовую технику</c:v>
                </c:pt>
                <c:pt idx="4">
                  <c:v>можем(-гу) изредка покупать одежду и обувь</c:v>
                </c:pt>
                <c:pt idx="5">
                  <c:v>все деньги уходят только на питание и предметы первой необходимости</c:v>
                </c:pt>
                <c:pt idx="6">
                  <c:v>денег не хватает даже на продукты питания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 formatCode="0%">
                  <c:v>0</c:v>
                </c:pt>
                <c:pt idx="1">
                  <c:v>4.5454545450000002E-2</c:v>
                </c:pt>
                <c:pt idx="2">
                  <c:v>0.34090909089999999</c:v>
                </c:pt>
                <c:pt idx="3">
                  <c:v>0.28409090910000001</c:v>
                </c:pt>
                <c:pt idx="4">
                  <c:v>0.1022727273</c:v>
                </c:pt>
                <c:pt idx="5">
                  <c:v>0.15909090910000001</c:v>
                </c:pt>
                <c:pt idx="6">
                  <c:v>6.8181818180000006E-2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FD-405B-9368-DD8485B63A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ЛУИН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другое</c:v>
                </c:pt>
                <c:pt idx="1">
                  <c:v>можем(-гу) покупать все, что захочется</c:v>
                </c:pt>
                <c:pt idx="2">
                  <c:v>доходов хватает на все, кроме таких крупных покупок, как автомобиль, квартира и т.п.</c:v>
                </c:pt>
                <c:pt idx="3">
                  <c:v>можем(-гу) покупать новую одежду и обувь, но не всегда хватает денег на нужную бытовую технику</c:v>
                </c:pt>
                <c:pt idx="4">
                  <c:v>можем(-гу) изредка покупать одежду и обувь</c:v>
                </c:pt>
                <c:pt idx="5">
                  <c:v>все деньги уходят только на питание и предметы первой необходимости</c:v>
                </c:pt>
                <c:pt idx="6">
                  <c:v>денег не хватает даже на продукты питания</c:v>
                </c:pt>
              </c:strCache>
            </c:strRef>
          </c:cat>
          <c:val>
            <c:numRef>
              <c:f>Лист1!$C$2:$C$8</c:f>
              <c:numCache>
                <c:formatCode>0%</c:formatCode>
                <c:ptCount val="7"/>
                <c:pt idx="0" formatCode="0.00%">
                  <c:v>1.2345679010000001E-2</c:v>
                </c:pt>
                <c:pt idx="1">
                  <c:v>0</c:v>
                </c:pt>
                <c:pt idx="2" formatCode="0.00%">
                  <c:v>0.13580246909999999</c:v>
                </c:pt>
                <c:pt idx="3" formatCode="0.00%">
                  <c:v>0.28395061729999999</c:v>
                </c:pt>
                <c:pt idx="4" formatCode="0.00%">
                  <c:v>0.23456790120000001</c:v>
                </c:pt>
                <c:pt idx="5" formatCode="0.00%">
                  <c:v>0.28395061729999999</c:v>
                </c:pt>
                <c:pt idx="6" formatCode="0.00%">
                  <c:v>4.9382716049999997E-2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FD-405B-9368-DD8485B63A2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МСМ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другое</c:v>
                </c:pt>
                <c:pt idx="1">
                  <c:v>можем(-гу) покупать все, что захочется</c:v>
                </c:pt>
                <c:pt idx="2">
                  <c:v>доходов хватает на все, кроме таких крупных покупок, как автомобиль, квартира и т.п.</c:v>
                </c:pt>
                <c:pt idx="3">
                  <c:v>можем(-гу) покупать новую одежду и обувь, но не всегда хватает денег на нужную бытовую технику</c:v>
                </c:pt>
                <c:pt idx="4">
                  <c:v>можем(-гу) изредка покупать одежду и обувь</c:v>
                </c:pt>
                <c:pt idx="5">
                  <c:v>все деньги уходят только на питание и предметы первой необходимости</c:v>
                </c:pt>
                <c:pt idx="6">
                  <c:v>денег не хватает даже на продукты питания</c:v>
                </c:pt>
              </c:strCache>
            </c:strRef>
          </c:cat>
          <c:val>
            <c:numRef>
              <c:f>Лист1!$D$2:$D$8</c:f>
              <c:numCache>
                <c:formatCode>0.00%</c:formatCode>
                <c:ptCount val="7"/>
                <c:pt idx="0">
                  <c:v>9.4637223969999996E-3</c:v>
                </c:pt>
                <c:pt idx="1">
                  <c:v>3.1545741320000001E-2</c:v>
                </c:pt>
                <c:pt idx="2">
                  <c:v>0.37539432179999999</c:v>
                </c:pt>
                <c:pt idx="3">
                  <c:v>0.26498422710000002</c:v>
                </c:pt>
                <c:pt idx="4">
                  <c:v>0.21451104100000001</c:v>
                </c:pt>
                <c:pt idx="5">
                  <c:v>8.6750788640000007E-2</c:v>
                </c:pt>
                <c:pt idx="6">
                  <c:v>1.7350157729999999E-2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FD-405B-9368-DD8485B63A2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ТГЛ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другое</c:v>
                </c:pt>
                <c:pt idx="1">
                  <c:v>можем(-гу) покупать все, что захочется</c:v>
                </c:pt>
                <c:pt idx="2">
                  <c:v>доходов хватает на все, кроме таких крупных покупок, как автомобиль, квартира и т.п.</c:v>
                </c:pt>
                <c:pt idx="3">
                  <c:v>можем(-гу) покупать новую одежду и обувь, но не всегда хватает денег на нужную бытовую технику</c:v>
                </c:pt>
                <c:pt idx="4">
                  <c:v>можем(-гу) изредка покупать одежду и обувь</c:v>
                </c:pt>
                <c:pt idx="5">
                  <c:v>все деньги уходят только на питание и предметы первой необходимости</c:v>
                </c:pt>
                <c:pt idx="6">
                  <c:v>денег не хватает даже на продукты питания</c:v>
                </c:pt>
              </c:strCache>
            </c:strRef>
          </c:cat>
          <c:val>
            <c:numRef>
              <c:f>Лист1!$E$2:$E$8</c:f>
              <c:numCache>
                <c:formatCode>0%</c:formatCode>
                <c:ptCount val="7"/>
                <c:pt idx="0">
                  <c:v>0.05</c:v>
                </c:pt>
                <c:pt idx="1">
                  <c:v>0.12</c:v>
                </c:pt>
                <c:pt idx="2">
                  <c:v>0.38</c:v>
                </c:pt>
                <c:pt idx="3">
                  <c:v>0.28999999999999998</c:v>
                </c:pt>
                <c:pt idx="4">
                  <c:v>0.13</c:v>
                </c:pt>
                <c:pt idx="5">
                  <c:v>0.02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FD-405B-9368-DD8485B63A2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ЛЖВ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Лист1!$A$2:$A$8</c:f>
              <c:strCache>
                <c:ptCount val="7"/>
                <c:pt idx="0">
                  <c:v>другое</c:v>
                </c:pt>
                <c:pt idx="1">
                  <c:v>можем(-гу) покупать все, что захочется</c:v>
                </c:pt>
                <c:pt idx="2">
                  <c:v>доходов хватает на все, кроме таких крупных покупок, как автомобиль, квартира и т.п.</c:v>
                </c:pt>
                <c:pt idx="3">
                  <c:v>можем(-гу) покупать новую одежду и обувь, но не всегда хватает денег на нужную бытовую технику</c:v>
                </c:pt>
                <c:pt idx="4">
                  <c:v>можем(-гу) изредка покупать одежду и обувь</c:v>
                </c:pt>
                <c:pt idx="5">
                  <c:v>все деньги уходят только на питание и предметы первой необходимости</c:v>
                </c:pt>
                <c:pt idx="6">
                  <c:v>денег не хватает даже на продукты питания</c:v>
                </c:pt>
              </c:strCache>
            </c:strRef>
          </c:cat>
          <c:val>
            <c:numRef>
              <c:f>Лист1!$F$2:$F$8</c:f>
              <c:numCache>
                <c:formatCode>0.00%</c:formatCode>
                <c:ptCount val="7"/>
                <c:pt idx="0">
                  <c:v>4.5634920629999999E-2</c:v>
                </c:pt>
                <c:pt idx="1">
                  <c:v>0.18253968249999999</c:v>
                </c:pt>
                <c:pt idx="2">
                  <c:v>0.17261904759999999</c:v>
                </c:pt>
                <c:pt idx="3">
                  <c:v>0.26388888890000001</c:v>
                </c:pt>
                <c:pt idx="4">
                  <c:v>0.30158730160000002</c:v>
                </c:pt>
                <c:pt idx="5">
                  <c:v>1.587301587E-2</c:v>
                </c:pt>
                <c:pt idx="6">
                  <c:v>1.9841269839999998E-2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D-405B-9368-DD8485B63A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7941080"/>
        <c:axId val="230584320"/>
      </c:barChart>
      <c:catAx>
        <c:axId val="227941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30584320"/>
        <c:crosses val="autoZero"/>
        <c:auto val="1"/>
        <c:lblAlgn val="ctr"/>
        <c:lblOffset val="100"/>
        <c:noMultiLvlLbl val="0"/>
      </c:catAx>
      <c:valAx>
        <c:axId val="2305843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27941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100" b="1" i="0" u="none" strike="noStrike" baseline="0" dirty="0">
                <a:solidFill>
                  <a:srgbClr val="9F1732"/>
                </a:solidFill>
                <a:effectLst/>
              </a:rPr>
              <a:t>Дифференциация респондентов из городов проекта с учетом их ВИЧ-статуса</a:t>
            </a:r>
          </a:p>
          <a:p>
            <a:pPr>
              <a:defRPr/>
            </a:pPr>
            <a:r>
              <a:rPr lang="en-US" sz="900" b="1" i="0" u="none" strike="noStrike" baseline="0" dirty="0">
                <a:solidFill>
                  <a:srgbClr val="9F1732"/>
                </a:solidFill>
                <a:effectLst/>
              </a:rPr>
              <a:t>N=</a:t>
            </a:r>
            <a:r>
              <a:rPr lang="ru-RU" sz="900" b="1" i="0" u="none" strike="noStrike" baseline="0" dirty="0">
                <a:solidFill>
                  <a:srgbClr val="9F1732"/>
                </a:solidFill>
                <a:effectLst/>
              </a:rPr>
              <a:t>1646</a:t>
            </a:r>
            <a:endParaRPr lang="ru-RU" sz="900" b="1" dirty="0">
              <a:solidFill>
                <a:srgbClr val="9F1732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Москва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6.0768543342269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32-40A5-A550-67377E31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 знают ВИЧ-статус</c:v>
                </c:pt>
                <c:pt idx="1">
                  <c:v>ВИЧ-отрицательные</c:v>
                </c:pt>
                <c:pt idx="2">
                  <c:v>ВИЧ-положительные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 formatCode="0%">
                  <c:v>0.14799999999999999</c:v>
                </c:pt>
                <c:pt idx="1">
                  <c:v>0.40699999999999997</c:v>
                </c:pt>
                <c:pt idx="2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32-40A5-A550-67377E318AC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 знают ВИЧ-статус</c:v>
                </c:pt>
                <c:pt idx="1">
                  <c:v>ВИЧ-отрицательные</c:v>
                </c:pt>
                <c:pt idx="2">
                  <c:v>ВИЧ-положительные</c:v>
                </c:pt>
              </c:strCache>
            </c:strRef>
          </c:cat>
          <c:val>
            <c:numRef>
              <c:f>Лист1!$C$2:$C$4</c:f>
              <c:numCache>
                <c:formatCode>0.00%</c:formatCode>
                <c:ptCount val="3"/>
                <c:pt idx="0">
                  <c:v>0.122</c:v>
                </c:pt>
                <c:pt idx="1">
                  <c:v>0.45500000000000002</c:v>
                </c:pt>
                <c:pt idx="2">
                  <c:v>0.42099999999999999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32-40A5-A550-67377E318A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Челябинск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28954423592493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32-40A5-A550-67377E31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 знают ВИЧ-статус</c:v>
                </c:pt>
                <c:pt idx="1">
                  <c:v>ВИЧ-отрицательные</c:v>
                </c:pt>
                <c:pt idx="2">
                  <c:v>ВИЧ-положительные</c:v>
                </c:pt>
              </c:strCache>
            </c:strRef>
          </c:cat>
          <c:val>
            <c:numRef>
              <c:f>Лист1!$D$2:$D$4</c:f>
              <c:numCache>
                <c:formatCode>0.00%</c:formatCode>
                <c:ptCount val="3"/>
                <c:pt idx="0">
                  <c:v>0.11899999999999999</c:v>
                </c:pt>
                <c:pt idx="1">
                  <c:v>0.14699999999999999</c:v>
                </c:pt>
                <c:pt idx="2">
                  <c:v>0.73099999999999998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32-40A5-A550-67377E318AC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другое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316017316017316E-2"/>
                  <c:y val="-3.57462019660411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32-40A5-A550-67377E318A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не знают ВИЧ-статус</c:v>
                </c:pt>
                <c:pt idx="1">
                  <c:v>ВИЧ-отрицательные</c:v>
                </c:pt>
                <c:pt idx="2">
                  <c:v>ВИЧ-положительные</c:v>
                </c:pt>
              </c:strCache>
            </c:strRef>
          </c:cat>
          <c:val>
            <c:numRef>
              <c:f>Лист1!$E$2:$E$4</c:f>
              <c:numCache>
                <c:formatCode>0.00%</c:formatCode>
                <c:ptCount val="3"/>
                <c:pt idx="0">
                  <c:v>0.105</c:v>
                </c:pt>
                <c:pt idx="1">
                  <c:v>0.28399999999999997</c:v>
                </c:pt>
                <c:pt idx="2">
                  <c:v>0.56399999999999995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32-40A5-A550-67377E318A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9342280"/>
        <c:axId val="409342672"/>
      </c:barChart>
      <c:catAx>
        <c:axId val="40934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09342672"/>
        <c:crosses val="autoZero"/>
        <c:auto val="1"/>
        <c:lblAlgn val="ctr"/>
        <c:lblOffset val="100"/>
        <c:noMultiLvlLbl val="0"/>
      </c:catAx>
      <c:valAx>
        <c:axId val="40934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40934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100" dirty="0"/>
              <a:t>«Как</a:t>
            </a:r>
            <a:r>
              <a:rPr lang="ru-RU" sz="1100" baseline="0" dirty="0"/>
              <a:t> часто вы сталкиваетесь со следующими проблемами при приёме АРТ?</a:t>
            </a:r>
            <a:r>
              <a:rPr lang="ru-RU" sz="1100" dirty="0"/>
              <a:t>»</a:t>
            </a:r>
          </a:p>
          <a:p>
            <a:pPr>
              <a:defRPr sz="1100"/>
            </a:pPr>
            <a:r>
              <a:rPr lang="en-US" sz="900" dirty="0"/>
              <a:t>N=1407</a:t>
            </a:r>
            <a:endParaRPr lang="ru-RU" sz="9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никогда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0"/>
                  <c:y val="1.27591706539074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57-4B94-9A35-EB443843D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отсутствие нужного препарата</c:v>
                </c:pt>
                <c:pt idx="1">
                  <c:v>недостаточно объяснений  от врача по  схеме лечения</c:v>
                </c:pt>
                <c:pt idx="2">
                  <c:v>недостаточно инструкций или рекомендаций от врача, как сочетать АРВ-терапию с другими препаратами</c:v>
                </c:pt>
                <c:pt idx="3">
                  <c:v>усложнение/изменение врачом схемы АРВ-терапии без медицинских показаний</c:v>
                </c:pt>
                <c:pt idx="4">
                  <c:v>пропуск приёма таблеток более двух дней в месяц из-за забывчивости, усталости и т.п.</c:v>
                </c:pt>
                <c:pt idx="5">
                  <c:v>пропуск приема таблеток из-за алкогольного/наркотического опьянения</c:v>
                </c:pt>
                <c:pt idx="6">
                  <c:v>самостоятельное решение прервать/не принимать АРВ-терапию</c:v>
                </c:pt>
                <c:pt idx="7">
                  <c:v>решение принимать другой препарат без консультации врача </c:v>
                </c:pt>
                <c:pt idx="8">
                  <c:v>изменение схемы приема препарата без консультации врача</c:v>
                </c:pt>
                <c:pt idx="9">
                  <c:v>побочные эффекты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0.33900000000000002</c:v>
                </c:pt>
                <c:pt idx="1">
                  <c:v>0.31269999999999998</c:v>
                </c:pt>
                <c:pt idx="2">
                  <c:v>0.3049</c:v>
                </c:pt>
                <c:pt idx="3">
                  <c:v>0.39090000000000003</c:v>
                </c:pt>
                <c:pt idx="4">
                  <c:v>0.34260000000000002</c:v>
                </c:pt>
                <c:pt idx="5">
                  <c:v>0.44209999999999999</c:v>
                </c:pt>
                <c:pt idx="6">
                  <c:v>0.48970000000000002</c:v>
                </c:pt>
                <c:pt idx="7">
                  <c:v>0.4819</c:v>
                </c:pt>
                <c:pt idx="8">
                  <c:v>0.49249999999999999</c:v>
                </c:pt>
                <c:pt idx="9">
                  <c:v>0.18049999999999999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57-4B94-9A35-EB443843D5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редко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6.9051305263837248E-17"/>
                  <c:y val="-1.9138755980861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57-4B94-9A35-EB443843D5A2}"/>
                </c:ext>
              </c:extLst>
            </c:dLbl>
            <c:dLbl>
              <c:idx val="8"/>
              <c:layout>
                <c:manualLayout>
                  <c:x val="3.3898305084745832E-2"/>
                  <c:y val="-6.37958532695377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57-4B94-9A35-EB443843D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отсутствие нужного препарата</c:v>
                </c:pt>
                <c:pt idx="1">
                  <c:v>недостаточно объяснений  от врача по  схеме лечения</c:v>
                </c:pt>
                <c:pt idx="2">
                  <c:v>недостаточно инструкций или рекомендаций от врача, как сочетать АРВ-терапию с другими препаратами</c:v>
                </c:pt>
                <c:pt idx="3">
                  <c:v>усложнение/изменение врачом схемы АРВ-терапии без медицинских показаний</c:v>
                </c:pt>
                <c:pt idx="4">
                  <c:v>пропуск приёма таблеток более двух дней в месяц из-за забывчивости, усталости и т.п.</c:v>
                </c:pt>
                <c:pt idx="5">
                  <c:v>пропуск приема таблеток из-за алкогольного/наркотического опьянения</c:v>
                </c:pt>
                <c:pt idx="6">
                  <c:v>самостоятельное решение прервать/не принимать АРВ-терапию</c:v>
                </c:pt>
                <c:pt idx="7">
                  <c:v>решение принимать другой препарат без консультации врача </c:v>
                </c:pt>
                <c:pt idx="8">
                  <c:v>изменение схемы приема препарата без консультации врача</c:v>
                </c:pt>
                <c:pt idx="9">
                  <c:v>побочные эффекты</c:v>
                </c:pt>
              </c:strCache>
            </c:strRef>
          </c:cat>
          <c:val>
            <c:numRef>
              <c:f>Лист1!$C$2:$C$11</c:f>
              <c:numCache>
                <c:formatCode>0.00%</c:formatCode>
                <c:ptCount val="10"/>
                <c:pt idx="0">
                  <c:v>0.17560000000000001</c:v>
                </c:pt>
                <c:pt idx="1">
                  <c:v>0.14849999999999999</c:v>
                </c:pt>
                <c:pt idx="2">
                  <c:v>0.12720000000000001</c:v>
                </c:pt>
                <c:pt idx="3">
                  <c:v>0.1158</c:v>
                </c:pt>
                <c:pt idx="4">
                  <c:v>0.16350000000000001</c:v>
                </c:pt>
                <c:pt idx="5">
                  <c:v>8.1699999999999995E-2</c:v>
                </c:pt>
                <c:pt idx="6">
                  <c:v>3.6999999999999998E-2</c:v>
                </c:pt>
                <c:pt idx="7">
                  <c:v>4.19E-2</c:v>
                </c:pt>
                <c:pt idx="8">
                  <c:v>3.4099999999999998E-2</c:v>
                </c:pt>
                <c:pt idx="9">
                  <c:v>0.26790000000000003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357-4B94-9A35-EB443843D5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часто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6.9051305263837248E-17"/>
                  <c:y val="-1.5948963317384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57-4B94-9A35-EB443843D5A2}"/>
                </c:ext>
              </c:extLst>
            </c:dLbl>
            <c:dLbl>
              <c:idx val="4"/>
              <c:layout>
                <c:manualLayout>
                  <c:x val="0"/>
                  <c:y val="-1.91387559808612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57-4B94-9A35-EB443843D5A2}"/>
                </c:ext>
              </c:extLst>
            </c:dLbl>
            <c:dLbl>
              <c:idx val="5"/>
              <c:layout>
                <c:manualLayout>
                  <c:x val="5.6497175141242938E-3"/>
                  <c:y val="-1.59489633173843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57-4B94-9A35-EB443843D5A2}"/>
                </c:ext>
              </c:extLst>
            </c:dLbl>
            <c:dLbl>
              <c:idx val="6"/>
              <c:layout>
                <c:manualLayout>
                  <c:x val="0"/>
                  <c:y val="-1.594896331738442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357-4B94-9A35-EB443843D5A2}"/>
                </c:ext>
              </c:extLst>
            </c:dLbl>
            <c:dLbl>
              <c:idx val="7"/>
              <c:layout>
                <c:manualLayout>
                  <c:x val="3.766478342749529E-3"/>
                  <c:y val="-1.91387559808613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57-4B94-9A35-EB443843D5A2}"/>
                </c:ext>
              </c:extLst>
            </c:dLbl>
            <c:dLbl>
              <c:idx val="8"/>
              <c:layout>
                <c:manualLayout>
                  <c:x val="9.4161958568738224E-3"/>
                  <c:y val="-1.9138755980861274E-2"/>
                </c:manualLayout>
              </c:layout>
              <c:tx>
                <c:rich>
                  <a:bodyPr/>
                  <a:lstStyle/>
                  <a:p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357-4B94-9A35-EB443843D5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отсутствие нужного препарата</c:v>
                </c:pt>
                <c:pt idx="1">
                  <c:v>недостаточно объяснений  от врача по  схеме лечения</c:v>
                </c:pt>
                <c:pt idx="2">
                  <c:v>недостаточно инструкций или рекомендаций от врача, как сочетать АРВ-терапию с другими препаратами</c:v>
                </c:pt>
                <c:pt idx="3">
                  <c:v>усложнение/изменение врачом схемы АРВ-терапии без медицинских показаний</c:v>
                </c:pt>
                <c:pt idx="4">
                  <c:v>пропуск приёма таблеток более двух дней в месяц из-за забывчивости, усталости и т.п.</c:v>
                </c:pt>
                <c:pt idx="5">
                  <c:v>пропуск приема таблеток из-за алкогольного/наркотического опьянения</c:v>
                </c:pt>
                <c:pt idx="6">
                  <c:v>самостоятельное решение прервать/не принимать АРВ-терапию</c:v>
                </c:pt>
                <c:pt idx="7">
                  <c:v>решение принимать другой препарат без консультации врача </c:v>
                </c:pt>
                <c:pt idx="8">
                  <c:v>изменение схемы приема препарата без консультации врача</c:v>
                </c:pt>
                <c:pt idx="9">
                  <c:v>побочные эффекты</c:v>
                </c:pt>
              </c:strCache>
            </c:strRef>
          </c:cat>
          <c:val>
            <c:numRef>
              <c:f>Лист1!$D$2:$D$11</c:f>
              <c:numCache>
                <c:formatCode>0.00%</c:formatCode>
                <c:ptCount val="10"/>
                <c:pt idx="0">
                  <c:v>2.35E-2</c:v>
                </c:pt>
                <c:pt idx="1">
                  <c:v>7.6799999999999993E-2</c:v>
                </c:pt>
                <c:pt idx="2">
                  <c:v>0.10589999999999999</c:v>
                </c:pt>
                <c:pt idx="3">
                  <c:v>3.1300000000000001E-2</c:v>
                </c:pt>
                <c:pt idx="4">
                  <c:v>3.2000000000000001E-2</c:v>
                </c:pt>
                <c:pt idx="5">
                  <c:v>1.4200000000000001E-2</c:v>
                </c:pt>
                <c:pt idx="6">
                  <c:v>1.14E-2</c:v>
                </c:pt>
                <c:pt idx="7">
                  <c:v>1.4200000000000001E-2</c:v>
                </c:pt>
                <c:pt idx="8">
                  <c:v>1.14E-2</c:v>
                </c:pt>
                <c:pt idx="9">
                  <c:v>8.9599999999999999E-2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357-4B94-9A35-EB443843D5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24601064"/>
        <c:axId val="224601456"/>
      </c:barChart>
      <c:catAx>
        <c:axId val="224601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24601456"/>
        <c:crosses val="autoZero"/>
        <c:auto val="1"/>
        <c:lblAlgn val="ctr"/>
        <c:lblOffset val="100"/>
        <c:noMultiLvlLbl val="0"/>
      </c:catAx>
      <c:valAx>
        <c:axId val="224601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224601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aseline="0">
          <a:solidFill>
            <a:sysClr val="windowText" lastClr="000000"/>
          </a:solidFill>
          <a:latin typeface="Times New Roman" panose="02020603050405020304" pitchFamily="18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0.22043</cdr:x>
      <cdr:y>0.299</cdr:y>
    </cdr:from>
    <cdr:to>
      <cdr:x>0.53179</cdr:x>
      <cdr:y>0.43457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8D639A7-E1FF-4A8C-BD8B-FE20641686AC}"/>
            </a:ext>
          </a:extLst>
        </cdr:cNvPr>
        <cdr:cNvSpPr txBox="1"/>
      </cdr:nvSpPr>
      <cdr:spPr>
        <a:xfrm xmlns:a="http://schemas.openxmlformats.org/drawingml/2006/main">
          <a:off x="2317955" y="1301033"/>
          <a:ext cx="3274142" cy="589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0.19425</cdr:x>
      <cdr:y>0.36848</cdr:y>
    </cdr:from>
    <cdr:to>
      <cdr:x>0.4841</cdr:x>
      <cdr:y>0.45717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553DF4A-563B-435E-BE34-3E475088F043}"/>
            </a:ext>
          </a:extLst>
        </cdr:cNvPr>
        <cdr:cNvSpPr txBox="1"/>
      </cdr:nvSpPr>
      <cdr:spPr>
        <a:xfrm xmlns:a="http://schemas.openxmlformats.org/drawingml/2006/main">
          <a:off x="2042651" y="1603375"/>
          <a:ext cx="3048001" cy="385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0.1849</cdr:x>
      <cdr:y>0.38712</cdr:y>
    </cdr:from>
    <cdr:to>
      <cdr:x>0.52338</cdr:x>
      <cdr:y>0.45785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5B45849-71D0-455F-9A3E-DE31E6527B6A}"/>
            </a:ext>
          </a:extLst>
        </cdr:cNvPr>
        <cdr:cNvSpPr txBox="1"/>
      </cdr:nvSpPr>
      <cdr:spPr>
        <a:xfrm xmlns:a="http://schemas.openxmlformats.org/drawingml/2006/main">
          <a:off x="1944329" y="1684491"/>
          <a:ext cx="3559277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>
              <a:solidFill>
                <a:srgbClr val="9F1732"/>
              </a:solidFill>
            </a:rPr>
            <a:t>    Мигранты без гражданства РФ – 3,7%</a:t>
          </a:r>
        </a:p>
      </cdr:txBody>
    </cdr:sp>
  </cdr:relSizeAnchor>
  <cdr:relSizeAnchor xmlns:cdr="http://schemas.openxmlformats.org/drawingml/2006/chartDrawing">
    <cdr:from>
      <cdr:x>0.17245</cdr:x>
      <cdr:y>0.18313</cdr:y>
    </cdr:from>
    <cdr:to>
      <cdr:x>0.20172</cdr:x>
      <cdr:y>0.25386</cdr:y>
    </cdr:to>
    <cdr:pic>
      <cdr:nvPicPr>
        <cdr:cNvPr id="7" name="Рисунок 6" descr="Смущенный человек">
          <a:extLst xmlns:a="http://schemas.openxmlformats.org/drawingml/2006/main">
            <a:ext uri="{FF2B5EF4-FFF2-40B4-BE49-F238E27FC236}">
              <a16:creationId xmlns:a16="http://schemas.microsoft.com/office/drawing/2014/main" id="{968C364D-621C-4CB6-8F34-0A2B0C1E22F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813410" y="796873"/>
          <a:ext cx="307777" cy="3077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0.16994</cdr:x>
      <cdr:y>0.3854</cdr:y>
    </cdr:from>
    <cdr:to>
      <cdr:x>0.19921</cdr:x>
      <cdr:y>0.45613</cdr:y>
    </cdr:to>
    <cdr:pic>
      <cdr:nvPicPr>
        <cdr:cNvPr id="9" name="Рисунок 8" descr="Смущенный человек">
          <a:extLst xmlns:a="http://schemas.openxmlformats.org/drawingml/2006/main">
            <a:ext uri="{FF2B5EF4-FFF2-40B4-BE49-F238E27FC236}">
              <a16:creationId xmlns:a16="http://schemas.microsoft.com/office/drawing/2014/main" id="{5FC05278-5617-4CF9-BEF1-4765A823C52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787013" y="1677010"/>
          <a:ext cx="307778" cy="3077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0.89201</cdr:x>
      <cdr:y>0.53609</cdr:y>
    </cdr:from>
    <cdr:to>
      <cdr:x>0.92263</cdr:x>
      <cdr:y>0.61009</cdr:y>
    </cdr:to>
    <cdr:pic>
      <cdr:nvPicPr>
        <cdr:cNvPr id="11" name="Рисунок 10" descr="Смущенный человек">
          <a:extLst xmlns:a="http://schemas.openxmlformats.org/drawingml/2006/main">
            <a:ext uri="{FF2B5EF4-FFF2-40B4-BE49-F238E27FC236}">
              <a16:creationId xmlns:a16="http://schemas.microsoft.com/office/drawing/2014/main" id="{81D5AF15-A8FE-47E0-9E76-F59F0052095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9379974" y="2332704"/>
          <a:ext cx="322006" cy="32200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0.91304</cdr:x>
      <cdr:y>0.57025</cdr:y>
    </cdr:from>
    <cdr:to>
      <cdr:x>1</cdr:x>
      <cdr:y>0.7804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DBEDC3B1-6204-427F-B9D9-C314190FFD12}"/>
            </a:ext>
          </a:extLst>
        </cdr:cNvPr>
        <cdr:cNvSpPr txBox="1"/>
      </cdr:nvSpPr>
      <cdr:spPr>
        <a:xfrm xmlns:a="http://schemas.openxmlformats.org/drawingml/2006/main">
          <a:off x="9967452" y="248136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0.91304</cdr:x>
      <cdr:y>0.54766</cdr:y>
    </cdr:from>
    <cdr:to>
      <cdr:x>1</cdr:x>
      <cdr:y>0.7578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E6BAC7A0-ADE3-4C1A-8D1B-D9984B6DF379}"/>
            </a:ext>
          </a:extLst>
        </cdr:cNvPr>
        <cdr:cNvSpPr txBox="1"/>
      </cdr:nvSpPr>
      <cdr:spPr>
        <a:xfrm xmlns:a="http://schemas.openxmlformats.org/drawingml/2006/main">
          <a:off x="9839632" y="238304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9F1732"/>
              </a:solidFill>
            </a:rPr>
            <a:t>Мигранты</a:t>
          </a:r>
        </a:p>
        <a:p xmlns:a="http://schemas.openxmlformats.org/drawingml/2006/main">
          <a:r>
            <a:rPr lang="ru-RU" sz="1100" dirty="0">
              <a:solidFill>
                <a:srgbClr val="9F1732"/>
              </a:solidFill>
            </a:rPr>
            <a:t> 3%</a:t>
          </a:r>
        </a:p>
      </cdr:txBody>
    </cdr:sp>
  </cdr:relSizeAnchor>
  <cdr:relSizeAnchor xmlns:cdr="http://schemas.openxmlformats.org/drawingml/2006/chartDrawing">
    <cdr:from>
      <cdr:x>0.20266</cdr:x>
      <cdr:y>0.72519</cdr:y>
    </cdr:from>
    <cdr:to>
      <cdr:x>0.23376</cdr:x>
      <cdr:y>0.79592</cdr:y>
    </cdr:to>
    <cdr:pic>
      <cdr:nvPicPr>
        <cdr:cNvPr id="15" name="Рисунок 14" descr="Смущенный человек">
          <a:extLst xmlns:a="http://schemas.openxmlformats.org/drawingml/2006/main">
            <a:ext uri="{FF2B5EF4-FFF2-40B4-BE49-F238E27FC236}">
              <a16:creationId xmlns:a16="http://schemas.microsoft.com/office/drawing/2014/main" id="{48FA5950-7184-4750-8B28-358908E05E9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  <a:ext uri="{96DAC541-7B7A-43D3-8B79-37D633B846F1}">
              <asvg:svgBlip xmlns:asvg="http://schemas.microsoft.com/office/drawing/2016/SVG/main" r:embed="rId2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131143" y="3155533"/>
          <a:ext cx="327010" cy="30777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0.24287</cdr:x>
      <cdr:y>0.74198</cdr:y>
    </cdr:from>
    <cdr:to>
      <cdr:x>0.5374</cdr:x>
      <cdr:y>0.84661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9788DB69-8AEE-4982-8747-AD606C1D1047}"/>
            </a:ext>
          </a:extLst>
        </cdr:cNvPr>
        <cdr:cNvSpPr txBox="1"/>
      </cdr:nvSpPr>
      <cdr:spPr>
        <a:xfrm xmlns:a="http://schemas.openxmlformats.org/drawingml/2006/main">
          <a:off x="2553929" y="3228616"/>
          <a:ext cx="3097161" cy="455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rgbClr val="9F1732"/>
              </a:solidFill>
            </a:rPr>
            <a:t>Мигранты без гражданства РФ – 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FF7D7-8B91-45BF-8A7F-9A512A2B856B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F6EEB-33FB-433E-A183-FBA0E412509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082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F6EEB-33FB-433E-A183-FBA0E412509E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6EEB-33FB-433E-A183-FBA0E412509E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347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7804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6EEB-33FB-433E-A183-FBA0E412509E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0009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465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6EEB-33FB-433E-A183-FBA0E412509E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474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2150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0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6EEB-33FB-433E-A183-FBA0E412509E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151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1CC978-0ADA-7A4E-A211-A88CC42FB61A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36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56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6EEB-33FB-433E-A183-FBA0E412509E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390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6EEB-33FB-433E-A183-FBA0E412509E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819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8F6EEB-33FB-433E-A183-FBA0E412509E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2949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16835-E997-2CA0-7B3D-B1F03FDE0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B3F7C2-9C0D-E653-05C6-6FE8EE858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4ABFC3-3100-A869-B1FE-FD211C49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C4C37-9B11-125E-C7EF-222C731A0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6DC5D5-8526-C958-D08B-844BE957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6852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02A88-B486-8648-2957-BC41A0A2A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FDBF0E-9C47-F575-9A6B-888AF66E5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75410-9B17-8584-6A2B-7C9AD82D2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4F55B-645D-C6A9-F5BC-F5EC148B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43E60-F55D-38D8-02D8-3729D268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20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6FE3EC-A9EC-EA05-8554-BD29E104E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996FA6-10CD-552D-884D-4390D71CE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6B7FA-7CE3-65F4-F62A-8CF7218B6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2CF0A3-DD45-B17B-4428-87E984FA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A0C97F-88BF-30FA-D2FD-9FDA49053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86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Чист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>
          <a:xfrm>
            <a:off x="584791" y="6411447"/>
            <a:ext cx="1648336" cy="1699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30132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иаграмма+2 блока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2D625-E807-4A60-A6A3-482F617D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4DD31449-AFA7-409E-BB17-3E5282AAEB4F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62605" y="1428996"/>
            <a:ext cx="11149970" cy="27203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82A5F0C8-C965-458F-9E13-7639DABB5E0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2605" y="4877908"/>
            <a:ext cx="5400000" cy="1287941"/>
          </a:xfrm>
        </p:spPr>
        <p:txBody>
          <a:bodyPr lIns="0" tIns="0" rIns="0" bIns="0"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271B7B5-C88F-422E-9E09-799DBD271F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2575" y="4877909"/>
            <a:ext cx="5400000" cy="1287940"/>
          </a:xfrm>
        </p:spPr>
        <p:txBody>
          <a:bodyPr lIns="0" tIns="0" rIns="0" bIns="0"/>
          <a:lstStyle>
            <a:lvl1pPr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spcAft>
                <a:spcPts val="600"/>
              </a:spcAft>
              <a:defRPr>
                <a:solidFill>
                  <a:schemeClr val="tx1"/>
                </a:solidFill>
              </a:defRPr>
            </a:lvl2pPr>
            <a:lvl3pPr>
              <a:spcAft>
                <a:spcPts val="600"/>
              </a:spcAft>
              <a:defRPr>
                <a:solidFill>
                  <a:schemeClr val="tx1"/>
                </a:solidFill>
              </a:defRPr>
            </a:lvl3pPr>
            <a:lvl4pPr>
              <a:spcAft>
                <a:spcPts val="600"/>
              </a:spcAft>
              <a:defRPr>
                <a:solidFill>
                  <a:schemeClr val="tx1"/>
                </a:solidFill>
              </a:defRPr>
            </a:lvl4pPr>
            <a:lvl5pPr>
              <a:spcAft>
                <a:spcPts val="6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097831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Чистый ли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2"/>
          <p:cNvSpPr>
            <a:spLocks noGrp="1"/>
          </p:cNvSpPr>
          <p:nvPr>
            <p:ph type="ftr" sz="quarter" idx="10"/>
          </p:nvPr>
        </p:nvSpPr>
        <p:spPr>
          <a:xfrm>
            <a:off x="584791" y="6411447"/>
            <a:ext cx="1648336" cy="16992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628405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00051" y="239713"/>
            <a:ext cx="11360149" cy="6477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93701" y="1489075"/>
            <a:ext cx="11366500" cy="43132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1322918" y="6656388"/>
            <a:ext cx="8667749" cy="334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Информирующий опрос в Зеленограде, 30.08-02.09.2013</a:t>
            </a:r>
            <a:endParaRPr lang="ru-RU" noProof="1"/>
          </a:p>
        </p:txBody>
      </p:sp>
    </p:spTree>
    <p:extLst>
      <p:ext uri="{BB962C8B-B14F-4D97-AF65-F5344CB8AC3E}">
        <p14:creationId xmlns:p14="http://schemas.microsoft.com/office/powerpoint/2010/main" val="298813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8451A-C983-DCCA-3DE9-0370B21AA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7DBB21-082F-DFA2-ED2C-A64AC389B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22AA3A-6F49-B1B4-12C9-3BEFC3FD0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E7D801-E1ED-B1C4-BFD3-DF8ECEF1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86C55-157F-EF20-32FA-B7179358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85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86274A-8CA9-2B77-0C14-99281F557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666552-E5F2-5C2A-D8BF-01ADFAC498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C42631-16FF-65ED-3663-224F84372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EFFC63-9F51-EC60-9118-BC13AE8FB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8BF5EC-F21A-65A7-446A-D4DCC2FCA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110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D4DE-C159-8659-F492-EFF97E11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BFE4BB-2F02-C249-AD0D-EEA5178BD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6C49E7-69B8-6E03-2190-BE262BBDB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F0405-111F-8180-2BA4-0A930AE49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F300DA-F889-9017-A28E-63A3FA996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DE33CA-5A65-2802-04EF-80EC613D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21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C845C-2A3E-CC76-35B2-84EF5E91E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D04827-2EC2-46CE-10C4-59857D73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32E9E6-227C-8383-2FDA-C12F7A2A8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D98EEA-4FFF-8D7D-1935-85E89C5DD9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51B95E-8DEB-D401-72EF-EE00D053C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1246D0-4B1E-18C4-0031-1C42E3CCC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F4F1999-2B0B-3291-C0F4-47022963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F7533-DED2-70A4-B8CD-79C83FA8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104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66A01-26F6-0B33-EC4F-1B07C9416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229B097-0753-767A-E7B0-A9EAE9D9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166511-8654-30A0-B0DF-8E5E6316E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9C95D2-13D9-CBA6-ADE6-C657D9BE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06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4B68ED-5B61-02A4-17F0-B5B238EF5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7F13339-CB4B-F109-A435-97D29F9A5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22A3A17-C0C5-329D-C671-9F040ABC3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775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CDF5DF-BB7C-CBB8-4AC8-D37D5966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C070CB-4AFA-3970-D302-93CC7355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9939FD-A2B9-7383-F918-28B3916BC2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8F4026-AAFA-A6A5-CB0A-F12F559B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22EC5A-CA63-CCB8-88CC-76F73CFD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C5F0AB-200D-7B71-1650-2E07A2A0A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8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CB03D-F76B-E2EF-757D-C4BB6DDB2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B57B1C-E38D-1B4C-0CEE-3F05332D6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3F5FA1-08B0-8BD1-2AE7-F3D138BC2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55C7A0-1A49-0EC3-1A6F-9259B78F7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C13241-6C83-25D5-0574-E271E04A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0A8AD3-7C51-E9C1-232F-12F827BD4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24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734563-CE13-2CEA-971A-78930BC8D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D17AB2-DD3F-D950-89A5-779497826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AAEF60-A777-6103-9396-855068236D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7E7D-25E2-4D4E-AE91-52EC791C815E}" type="datetimeFigureOut">
              <a:rPr lang="ru-RU" smtClean="0"/>
              <a:pPr/>
              <a:t>22.09.2022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3EDCD-D98B-6B58-FC3B-F816D0DC3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18792F-C1E0-0BE7-2E0B-F2F0AA796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869C-3428-460B-B8FE-896508BB9BE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5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59" r:id="rId13"/>
    <p:sldLayoutId id="2147483666" r:id="rId14"/>
    <p:sldLayoutId id="21474842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af-spb.org/material/issledovanie-barerov-v-dostupe-k-testirovaniyu-i-lecheniyu-vich-infekczii-dlya-klyuchevyh-grupp-naseleniya-v-treh-regionah-rossijskoj-federaczii-g-moskva-g-sankt-peterburg-g-chelyabinsk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800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34C59D-1FA8-74D1-5E27-ABD4004B9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"/>
            <a:ext cx="5334000" cy="6881474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7498C27-E9F4-2BEE-FAA3-8C38E6C73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523571" cy="1600200"/>
          </a:xfrm>
        </p:spPr>
        <p:txBody>
          <a:bodyPr>
            <a:normAutofit/>
          </a:bodyPr>
          <a:lstStyle/>
          <a:p>
            <a:r>
              <a:rPr lang="ru-RU" dirty="0"/>
              <a:t>Исследование выполнено в рамках проекта «КАСКАД»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D82A6B31-CA39-B64F-4487-5B5A41C91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523571" cy="457757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>
                <a:effectLst/>
                <a:latin typeface="+mj-lt"/>
                <a:ea typeface="Times New Roman" panose="02020603050405020304" pitchFamily="18" charset="0"/>
              </a:rPr>
              <a:t>Авторский коллектив:</a:t>
            </a:r>
            <a:endParaRPr lang="ru-RU" sz="1600" dirty="0">
              <a:effectLst/>
              <a:latin typeface="+mj-lt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Ежова Л.В., Зарубина И.А., Нартова Н.А., Ромодина А.М., Чернышева Н.С., Чжан Ю., Ясавеев И.Г.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Руководитель исследования: Нартова Н.А., </a:t>
            </a:r>
            <a:r>
              <a:rPr lang="ru-RU" sz="1600" dirty="0" err="1">
                <a:effectLst/>
                <a:latin typeface="+mj-lt"/>
                <a:ea typeface="Times New Roman" panose="02020603050405020304" pitchFamily="18" charset="0"/>
              </a:rPr>
              <a:t>к.с.н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., ВЭШ СПб</a:t>
            </a:r>
            <a:endParaRPr lang="ru-RU" sz="1600" dirty="0">
              <a:effectLst/>
              <a:latin typeface="+mj-lt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Координатор исследований проекта «КАСКАД» СПБ БФ «ГД»: Ежова Л.В. </a:t>
            </a:r>
            <a:endParaRPr lang="ru-RU" sz="1600" dirty="0">
              <a:effectLst/>
              <a:latin typeface="+mj-lt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Редактор: Чикадзе Е.З.</a:t>
            </a:r>
            <a:endParaRPr lang="ru-RU" sz="1600" dirty="0">
              <a:effectLst/>
              <a:latin typeface="+mj-lt"/>
              <a:ea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Дизайн: Ленец М.А.</a:t>
            </a: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600" dirty="0">
                <a:effectLst/>
                <a:latin typeface="+mj-lt"/>
                <a:ea typeface="Arial" panose="020B0604020202020204" pitchFamily="34" charset="0"/>
                <a:hlinkClick r:id="rId3"/>
              </a:rPr>
              <a:t>https://haf-spb.org/material/issledovanie-barerov-v-dostupe-k-testirovaniyu-i-lecheniyu-vich-infekczii-dlya-klyuchevyh-grupp-naseleniya-v-treh-regionah-rossijskoj-federaczii-g-moskva-g-sankt-peterburg-g-chelyabinsk/</a:t>
            </a:r>
            <a:r>
              <a:rPr lang="ru-RU" sz="1600" dirty="0">
                <a:effectLst/>
                <a:latin typeface="+mj-lt"/>
                <a:ea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136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Двойная стигматизация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AF406B-90C3-4F59-9A9E-91C9C11D036C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9BE44D9-12FF-47C8-8D21-023CCBAEF332}"/>
              </a:ext>
            </a:extLst>
          </p:cNvPr>
          <p:cNvGraphicFramePr/>
          <p:nvPr/>
        </p:nvGraphicFramePr>
        <p:xfrm>
          <a:off x="697424" y="1690688"/>
          <a:ext cx="11075476" cy="502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5155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Низкая ценность здоровья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По оценкам экспертов, для граждан в целом </a:t>
            </a:r>
            <a:r>
              <a:rPr lang="ru-RU" dirty="0" err="1">
                <a:solidFill>
                  <a:srgbClr val="C00000"/>
                </a:solidFill>
              </a:rPr>
              <a:t>самосохранительное</a:t>
            </a:r>
            <a:r>
              <a:rPr lang="ru-RU" dirty="0">
                <a:solidFill>
                  <a:srgbClr val="C00000"/>
                </a:solidFill>
              </a:rPr>
              <a:t> поведение как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культурная норма не является значимой, иными словами, ценность собственного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здоровья не является приоритетом.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Не понимают серьезности заболевания, когда становится лучше, то начинают бросать и жить как обычно</a:t>
            </a:r>
            <a:r>
              <a:rPr lang="ru-RU" dirty="0">
                <a:solidFill>
                  <a:srgbClr val="C00000"/>
                </a:solidFill>
              </a:rPr>
              <a:t>» (Челябинск, </a:t>
            </a:r>
            <a:r>
              <a:rPr lang="ru-RU" dirty="0" err="1">
                <a:solidFill>
                  <a:srgbClr val="C00000"/>
                </a:solidFill>
              </a:rPr>
              <a:t>инт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No</a:t>
            </a:r>
            <a:r>
              <a:rPr lang="ru-RU" dirty="0">
                <a:solidFill>
                  <a:srgbClr val="C00000"/>
                </a:solidFill>
              </a:rPr>
              <a:t> 2, представитель СР).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Зачем мне еще голову этим [посещением ЦС и лечением] забивать. Для меня уже все в жизни кончено и лучше уже не будет</a:t>
            </a:r>
            <a:r>
              <a:rPr lang="ru-RU" dirty="0">
                <a:solidFill>
                  <a:srgbClr val="C00000"/>
                </a:solidFill>
              </a:rPr>
              <a:t>» (Москва, </a:t>
            </a:r>
            <a:r>
              <a:rPr lang="ru-RU" dirty="0" err="1">
                <a:solidFill>
                  <a:srgbClr val="C00000"/>
                </a:solidFill>
              </a:rPr>
              <a:t>инт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No</a:t>
            </a:r>
            <a:r>
              <a:rPr lang="ru-RU" dirty="0">
                <a:solidFill>
                  <a:srgbClr val="C00000"/>
                </a:solidFill>
              </a:rPr>
              <a:t> 10, сотрудник НКО).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BA90C9C-81CF-4063-8B3D-FA5FAA523CF3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019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Низкая ценность здоровья 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BA90C9C-81CF-4063-8B3D-FA5FAA523CF3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02CB0D3-E8F8-444E-BB4A-C3D7B5C227CF}"/>
              </a:ext>
            </a:extLst>
          </p:cNvPr>
          <p:cNvGraphicFramePr/>
          <p:nvPr/>
        </p:nvGraphicFramePr>
        <p:xfrm>
          <a:off x="604434" y="1813301"/>
          <a:ext cx="11392546" cy="492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F185165-BA11-4107-B56B-2DED24964829}"/>
              </a:ext>
            </a:extLst>
          </p:cNvPr>
          <p:cNvSpPr/>
          <p:nvPr/>
        </p:nvSpPr>
        <p:spPr>
          <a:xfrm>
            <a:off x="934741" y="1548457"/>
            <a:ext cx="10731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ighlight>
                  <a:srgbClr val="FFFFFF"/>
                </a:highlight>
              </a:rPr>
              <a:t>«Почему Вы не сдавали тест на ВИЧ-инфекцию?» (</a:t>
            </a:r>
            <a:r>
              <a:rPr lang="en-US" dirty="0">
                <a:highlight>
                  <a:srgbClr val="FFFFFF"/>
                </a:highlight>
              </a:rPr>
              <a:t>N=1725)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48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Низкое доверие врачам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По-прежнему существует проблема страха и низкого доверия со стороны части ЛЖВ,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особенно ЛУИН и ТГЛ, по отношению к врачам. Между тем, высокий уровень доверия 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врачам способствует приверженности лечению. Существует механизм, разрешающий эту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проблему, — институт доверенных врачей, но он слабо развит и не распространен.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Может, он даже был когда-то, а с ним врачи поговорили как-то не так, и он боится. Он не признается, что он боится, он говорит “да на фиг не надо, со мной там, на меня наорали, наругались и вообще я никому не нужен там и все, я не пойду</a:t>
            </a:r>
            <a:r>
              <a:rPr lang="ru-RU" dirty="0">
                <a:solidFill>
                  <a:srgbClr val="C00000"/>
                </a:solidFill>
              </a:rPr>
              <a:t>”» (Санкт-Петербург, </a:t>
            </a:r>
            <a:r>
              <a:rPr lang="ru-RU" dirty="0" err="1">
                <a:solidFill>
                  <a:srgbClr val="C00000"/>
                </a:solidFill>
              </a:rPr>
              <a:t>инт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No</a:t>
            </a:r>
            <a:r>
              <a:rPr lang="ru-RU" dirty="0">
                <a:solidFill>
                  <a:srgbClr val="C00000"/>
                </a:solidFill>
              </a:rPr>
              <a:t> 6, сотрудник НКО).</a:t>
            </a:r>
          </a:p>
          <a:p>
            <a:pPr marL="0" indent="0" algn="ctr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Люди боятся идти к врачу, вызывать скорую, идти к государственным врачам, потому что где врачи, там и менты где-то рядом &lt;...&gt; Я думаю, этот страх небезоснователен</a:t>
            </a:r>
            <a:r>
              <a:rPr lang="ru-RU" dirty="0">
                <a:solidFill>
                  <a:srgbClr val="C00000"/>
                </a:solidFill>
              </a:rPr>
              <a:t>» (Санкт-Петербург, </a:t>
            </a:r>
            <a:r>
              <a:rPr lang="ru-RU" dirty="0" err="1">
                <a:solidFill>
                  <a:srgbClr val="C00000"/>
                </a:solidFill>
              </a:rPr>
              <a:t>инт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No</a:t>
            </a:r>
            <a:r>
              <a:rPr lang="ru-RU" dirty="0">
                <a:solidFill>
                  <a:srgbClr val="C00000"/>
                </a:solidFill>
              </a:rPr>
              <a:t> 5, представитель </a:t>
            </a:r>
            <a:r>
              <a:rPr lang="ru-RU" dirty="0">
                <a:solidFill>
                  <a:schemeClr val="bg1"/>
                </a:solidFill>
              </a:rPr>
              <a:t>ЛЖВ).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56556D6D-1F3D-4486-90B9-F9E927E2229F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71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Низкое доверие врачам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AF406B-90C3-4F59-9A9E-91C9C11D036C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9BE44D9-12FF-47C8-8D21-023CCBAEF332}"/>
              </a:ext>
            </a:extLst>
          </p:cNvPr>
          <p:cNvGraphicFramePr/>
          <p:nvPr/>
        </p:nvGraphicFramePr>
        <p:xfrm>
          <a:off x="697424" y="1690688"/>
          <a:ext cx="11075476" cy="5020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5793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Низкое доверие врачам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89" y="2138526"/>
            <a:ext cx="350132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При наличии позитивного отношения сотрудников медицинских учреждений в ответах респондентов в большинстве наблюдений отсутствует нарушение предписаний лечения ВИЧ (p&lt;0.05)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AF406B-90C3-4F59-9A9E-91C9C11D036C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42682D-6E23-4A9D-8436-7D8E1DEE9715}"/>
              </a:ext>
            </a:extLst>
          </p:cNvPr>
          <p:cNvSpPr/>
          <p:nvPr/>
        </p:nvSpPr>
        <p:spPr>
          <a:xfrm>
            <a:off x="4610576" y="1690688"/>
            <a:ext cx="74025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highlight>
                  <a:srgbClr val="FFFFFF"/>
                </a:highlight>
              </a:rPr>
              <a:t>Регрессионные коэффициенты факторов, влияющих на нарушение предписаний лечения ВИЧ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5C1171-1C4B-4BC2-A34A-BFBA89E86FE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77" y="2307635"/>
            <a:ext cx="7402546" cy="433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00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Восприятие АРВ-терапии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До настоящего времени особенности применения АРВ-терапии для определенных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групп ЛЖВ остаются не прояснёнными для них, что ведет к восприятию ими АРТ как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вторичной, неприоритетной.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Зачем мне принимать терапию, смысла нет. Лучше раньше откинусь</a:t>
            </a:r>
            <a:r>
              <a:rPr lang="ru-RU" dirty="0">
                <a:solidFill>
                  <a:srgbClr val="C00000"/>
                </a:solidFill>
              </a:rPr>
              <a:t>» (Москва, </a:t>
            </a:r>
            <a:r>
              <a:rPr lang="ru-RU" dirty="0" err="1">
                <a:solidFill>
                  <a:srgbClr val="C00000"/>
                </a:solidFill>
              </a:rPr>
              <a:t>инт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No</a:t>
            </a:r>
            <a:r>
              <a:rPr lang="ru-RU" dirty="0">
                <a:solidFill>
                  <a:srgbClr val="C00000"/>
                </a:solidFill>
              </a:rPr>
              <a:t> 4, сотрудник НКО).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Такой на себя вешать хомут — все время пить надо, не выпил — умер, да, а вот тот вот умер, начал пить и умер, я поэтому не хочу так</a:t>
            </a:r>
            <a:r>
              <a:rPr lang="ru-RU" dirty="0">
                <a:solidFill>
                  <a:srgbClr val="C00000"/>
                </a:solidFill>
              </a:rPr>
              <a:t>» (Санкт-Петербург, </a:t>
            </a:r>
            <a:r>
              <a:rPr lang="ru-RU" dirty="0" err="1">
                <a:solidFill>
                  <a:srgbClr val="C00000"/>
                </a:solidFill>
              </a:rPr>
              <a:t>инт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No</a:t>
            </a:r>
            <a:r>
              <a:rPr lang="ru-RU" dirty="0">
                <a:solidFill>
                  <a:srgbClr val="C00000"/>
                </a:solidFill>
              </a:rPr>
              <a:t> 6, сотрудник </a:t>
            </a:r>
            <a:r>
              <a:rPr lang="ru-RU" dirty="0">
                <a:solidFill>
                  <a:schemeClr val="bg1"/>
                </a:solidFill>
              </a:rPr>
              <a:t>НКО).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BD7F2DC-A73D-4A7F-A287-CB14E3C857B7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002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Восприятие АРВ-терапии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EBD7F2DC-A73D-4A7F-A287-CB14E3C857B7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95F2C64-663D-487E-B873-04B91BD53AB6}"/>
              </a:ext>
            </a:extLst>
          </p:cNvPr>
          <p:cNvGraphicFramePr/>
          <p:nvPr/>
        </p:nvGraphicFramePr>
        <p:xfrm>
          <a:off x="838200" y="1599071"/>
          <a:ext cx="10864312" cy="505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907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392B4B-5523-4263-9202-C53885CBA859}"/>
              </a:ext>
            </a:extLst>
          </p:cNvPr>
          <p:cNvSpPr/>
          <p:nvPr/>
        </p:nvSpPr>
        <p:spPr>
          <a:xfrm>
            <a:off x="1" y="0"/>
            <a:ext cx="12191999" cy="6858001"/>
          </a:xfrm>
          <a:prstGeom prst="rect">
            <a:avLst/>
          </a:prstGeom>
          <a:solidFill>
            <a:srgbClr val="9F173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ym typeface="Helvetica Ligh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E96AAD-C8C9-4FE5-9354-627184E0DCE4}"/>
              </a:ext>
            </a:extLst>
          </p:cNvPr>
          <p:cNvSpPr/>
          <p:nvPr/>
        </p:nvSpPr>
        <p:spPr>
          <a:xfrm>
            <a:off x="543697" y="1275855"/>
            <a:ext cx="515514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Профили КГН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185612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1F44926-5987-4E37-AB1D-0D1916EDB15B}"/>
              </a:ext>
            </a:extLst>
          </p:cNvPr>
          <p:cNvCxnSpPr>
            <a:cxnSpLocks/>
          </p:cNvCxnSpPr>
          <p:nvPr/>
        </p:nvCxnSpPr>
        <p:spPr>
          <a:xfrm>
            <a:off x="6316321" y="1567266"/>
            <a:ext cx="0" cy="46416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60BB0649-07F3-4D3F-BA11-4FC64E2ABA8C}"/>
              </a:ext>
            </a:extLst>
          </p:cNvPr>
          <p:cNvCxnSpPr>
            <a:cxnSpLocks/>
          </p:cNvCxnSpPr>
          <p:nvPr/>
        </p:nvCxnSpPr>
        <p:spPr>
          <a:xfrm>
            <a:off x="9269688" y="1567266"/>
            <a:ext cx="0" cy="46416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4688943F-FB61-4CD0-99E0-04A040277C5C}"/>
              </a:ext>
            </a:extLst>
          </p:cNvPr>
          <p:cNvCxnSpPr>
            <a:cxnSpLocks/>
          </p:cNvCxnSpPr>
          <p:nvPr/>
        </p:nvCxnSpPr>
        <p:spPr>
          <a:xfrm>
            <a:off x="3459284" y="1567266"/>
            <a:ext cx="0" cy="46416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AC7416E-C977-4646-AC4E-BFCC7DEADC44}"/>
              </a:ext>
            </a:extLst>
          </p:cNvPr>
          <p:cNvCxnSpPr>
            <a:cxnSpLocks/>
          </p:cNvCxnSpPr>
          <p:nvPr/>
        </p:nvCxnSpPr>
        <p:spPr>
          <a:xfrm>
            <a:off x="526549" y="1567266"/>
            <a:ext cx="0" cy="46416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A919F653-7D2C-4AEE-AA29-99EED8B2944A}"/>
              </a:ext>
            </a:extLst>
          </p:cNvPr>
          <p:cNvSpPr/>
          <p:nvPr/>
        </p:nvSpPr>
        <p:spPr>
          <a:xfrm>
            <a:off x="3234463" y="1154267"/>
            <a:ext cx="475228" cy="475228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A086E79-82FD-4F23-8AEF-6FD6FBED2CED}"/>
              </a:ext>
            </a:extLst>
          </p:cNvPr>
          <p:cNvCxnSpPr/>
          <p:nvPr/>
        </p:nvCxnSpPr>
        <p:spPr>
          <a:xfrm>
            <a:off x="0" y="1011208"/>
            <a:ext cx="12204000" cy="0"/>
          </a:xfrm>
          <a:prstGeom prst="line">
            <a:avLst/>
          </a:prstGeom>
          <a:ln w="28575">
            <a:solidFill>
              <a:srgbClr val="9F173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EE88493A-6608-43CE-A35C-1BA0AFE71192}"/>
              </a:ext>
            </a:extLst>
          </p:cNvPr>
          <p:cNvSpPr txBox="1">
            <a:spLocks/>
          </p:cNvSpPr>
          <p:nvPr/>
        </p:nvSpPr>
        <p:spPr>
          <a:xfrm>
            <a:off x="308427" y="338806"/>
            <a:ext cx="11548611" cy="490066"/>
          </a:xfrm>
          <a:prstGeom prst="rect">
            <a:avLst/>
          </a:prstGeom>
          <a:ln w="3175">
            <a:miter lim="400000"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b="1" kern="1200" normalizeH="0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6350"/>
            <a:r>
              <a:rPr lang="ru-RU" sz="2000" dirty="0">
                <a:solidFill>
                  <a:srgbClr val="9F173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Профили (портрет представителей КГН)</a:t>
            </a:r>
            <a:endParaRPr lang="ru-RU" sz="1600" dirty="0">
              <a:solidFill>
                <a:srgbClr val="9F1732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BA27CE-E5B0-4A53-A9E6-67B2F88CAF24}"/>
              </a:ext>
            </a:extLst>
          </p:cNvPr>
          <p:cNvSpPr txBox="1"/>
          <p:nvPr/>
        </p:nvSpPr>
        <p:spPr>
          <a:xfrm>
            <a:off x="575303" y="1646513"/>
            <a:ext cx="262509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>
                <a:srgbClr val="9F1732"/>
              </a:buClr>
            </a:pPr>
            <a:endParaRPr lang="ru-RU" sz="1000" b="0" dirty="0"/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107055"/>
                </a:solidFill>
              </a:rPr>
              <a:t>Средний возраст </a:t>
            </a:r>
            <a:r>
              <a:rPr lang="ru-RU" sz="1400" b="0" dirty="0"/>
              <a:t>-32,7 года;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107055"/>
                </a:solidFill>
              </a:rPr>
              <a:t>Гендер:</a:t>
            </a:r>
          </a:p>
          <a:p>
            <a:pPr>
              <a:buClr>
                <a:srgbClr val="9F1732"/>
              </a:buClr>
            </a:pPr>
            <a:r>
              <a:rPr lang="ru-RU" sz="1400" b="0" dirty="0"/>
              <a:t>69,3 % женщины, 11,3 % — мужчины, 14,7 % - трансгендерные женщины, </a:t>
            </a:r>
          </a:p>
          <a:p>
            <a:pPr>
              <a:buClr>
                <a:srgbClr val="9F1732"/>
              </a:buClr>
            </a:pPr>
            <a:r>
              <a:rPr lang="ru-RU" sz="1400" b="0" dirty="0"/>
              <a:t>2,2 % - трансгендерные мужчины 2,2 % «другое».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107055"/>
                </a:solidFill>
              </a:rPr>
              <a:t>Семейное положение</a:t>
            </a:r>
            <a:r>
              <a:rPr lang="ru-RU" sz="1400" b="0" dirty="0"/>
              <a:t>:</a:t>
            </a:r>
          </a:p>
          <a:p>
            <a:pPr>
              <a:buClr>
                <a:srgbClr val="9F1732"/>
              </a:buClr>
            </a:pPr>
            <a:r>
              <a:rPr lang="ru-RU" sz="1400" b="0" i="1" dirty="0"/>
              <a:t>47% не в браке и без детей</a:t>
            </a:r>
            <a:r>
              <a:rPr lang="ru-RU" sz="1400" b="0" dirty="0"/>
              <a:t>, 22% - не в браке с детьми, 18% – в браке без детей, 14 %  – в браке с детьми. 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Ø"/>
            </a:pPr>
            <a:r>
              <a:rPr lang="ru-RU" sz="1400" b="0" dirty="0">
                <a:solidFill>
                  <a:srgbClr val="107055"/>
                </a:solidFill>
              </a:rPr>
              <a:t>Занятость:</a:t>
            </a:r>
          </a:p>
          <a:p>
            <a:pPr>
              <a:buClr>
                <a:srgbClr val="9F1732"/>
              </a:buClr>
            </a:pPr>
            <a:r>
              <a:rPr lang="ru-RU" sz="1400" b="0" dirty="0"/>
              <a:t>33% работает неполный день, 30 % работает полный день, </a:t>
            </a:r>
            <a:r>
              <a:rPr lang="ru-RU" sz="1400" b="0" i="1" dirty="0"/>
              <a:t>20 % не работает и не учится, </a:t>
            </a:r>
            <a:r>
              <a:rPr lang="ru-RU" sz="1400" b="0" dirty="0"/>
              <a:t>10,2 % – работает и учится, 7 % учатся. 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BCA6886-E2A8-4F4D-889E-515DFA9449B9}"/>
              </a:ext>
            </a:extLst>
          </p:cNvPr>
          <p:cNvSpPr/>
          <p:nvPr/>
        </p:nvSpPr>
        <p:spPr>
          <a:xfrm>
            <a:off x="299725" y="1137251"/>
            <a:ext cx="475228" cy="509261"/>
          </a:xfrm>
          <a:prstGeom prst="ellipse">
            <a:avLst/>
          </a:prstGeom>
          <a:solidFill>
            <a:srgbClr val="148A68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9FF903-4DFF-40FB-8A97-BAA991E99085}"/>
              </a:ext>
            </a:extLst>
          </p:cNvPr>
          <p:cNvSpPr txBox="1"/>
          <p:nvPr/>
        </p:nvSpPr>
        <p:spPr>
          <a:xfrm>
            <a:off x="406118" y="1382600"/>
            <a:ext cx="279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900" dirty="0"/>
              <a:t>                </a:t>
            </a:r>
            <a:r>
              <a:rPr lang="ru-RU" sz="1050" dirty="0"/>
              <a:t>Секс-работники/</a:t>
            </a:r>
            <a:r>
              <a:rPr lang="ru-RU" sz="1050" dirty="0" err="1"/>
              <a:t>цы</a:t>
            </a:r>
            <a:r>
              <a:rPr lang="ru-RU" sz="1050" dirty="0"/>
              <a:t> (СР)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74D2A1-3B6F-4C55-88CF-38D8C9F26CBC}"/>
              </a:ext>
            </a:extLst>
          </p:cNvPr>
          <p:cNvSpPr txBox="1"/>
          <p:nvPr/>
        </p:nvSpPr>
        <p:spPr>
          <a:xfrm>
            <a:off x="3372095" y="1345645"/>
            <a:ext cx="279428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1050" dirty="0"/>
              <a:t>                Потребители инъекционных наркотиков (ЛУИН)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7503C1-362F-46AE-8576-2ABEA91B0535}"/>
              </a:ext>
            </a:extLst>
          </p:cNvPr>
          <p:cNvSpPr txBox="1"/>
          <p:nvPr/>
        </p:nvSpPr>
        <p:spPr>
          <a:xfrm>
            <a:off x="3573395" y="1282602"/>
            <a:ext cx="49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>
                <a:srgbClr val="9F1732"/>
              </a:buClr>
            </a:pPr>
            <a:r>
              <a:rPr lang="ru-RU" sz="1400" dirty="0"/>
              <a:t>  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D765EF0-3E8C-4BC2-9F2D-CB7D0D52BF5E}"/>
              </a:ext>
            </a:extLst>
          </p:cNvPr>
          <p:cNvSpPr/>
          <p:nvPr/>
        </p:nvSpPr>
        <p:spPr>
          <a:xfrm>
            <a:off x="6074627" y="1154267"/>
            <a:ext cx="475228" cy="475228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B745E3-A4FF-4A29-9353-7B39546C0F58}"/>
              </a:ext>
            </a:extLst>
          </p:cNvPr>
          <p:cNvSpPr txBox="1"/>
          <p:nvPr/>
        </p:nvSpPr>
        <p:spPr>
          <a:xfrm>
            <a:off x="6405326" y="1382600"/>
            <a:ext cx="253083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900" dirty="0"/>
              <a:t>                </a:t>
            </a:r>
            <a:r>
              <a:rPr lang="ru-RU" sz="1050" dirty="0"/>
              <a:t>Мужчины, практикующие секс с мужчинами (МСМ)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5D572C-9C97-42BA-89C8-C60B4471388B}"/>
              </a:ext>
            </a:extLst>
          </p:cNvPr>
          <p:cNvSpPr txBox="1"/>
          <p:nvPr/>
        </p:nvSpPr>
        <p:spPr>
          <a:xfrm>
            <a:off x="6413559" y="1282602"/>
            <a:ext cx="49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>
                <a:srgbClr val="9F1732"/>
              </a:buClr>
            </a:pPr>
            <a:r>
              <a:rPr lang="ru-RU" sz="1400" dirty="0"/>
              <a:t>  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C23DDBE5-7DCA-4598-B11E-73C4B30D1565}"/>
              </a:ext>
            </a:extLst>
          </p:cNvPr>
          <p:cNvSpPr/>
          <p:nvPr/>
        </p:nvSpPr>
        <p:spPr>
          <a:xfrm>
            <a:off x="9030738" y="1154267"/>
            <a:ext cx="475228" cy="475228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DECE7D-454B-4121-AC7E-D3792A634D86}"/>
              </a:ext>
            </a:extLst>
          </p:cNvPr>
          <p:cNvSpPr txBox="1"/>
          <p:nvPr/>
        </p:nvSpPr>
        <p:spPr>
          <a:xfrm>
            <a:off x="9097993" y="1382600"/>
            <a:ext cx="2794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900" dirty="0"/>
              <a:t>           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14618E-6EDB-467A-92D4-BF5143AB9020}"/>
              </a:ext>
            </a:extLst>
          </p:cNvPr>
          <p:cNvSpPr txBox="1"/>
          <p:nvPr/>
        </p:nvSpPr>
        <p:spPr>
          <a:xfrm>
            <a:off x="9540939" y="1259489"/>
            <a:ext cx="2663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>
                <a:srgbClr val="9F1732"/>
              </a:buClr>
            </a:pPr>
            <a:r>
              <a:rPr lang="ru-RU" sz="1000" dirty="0" err="1"/>
              <a:t>Трансгендерные</a:t>
            </a:r>
            <a:r>
              <a:rPr lang="ru-RU" sz="1000" dirty="0"/>
              <a:t> люди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7E85C32F-8FBF-41EB-A66C-04E0F4A3CD09}"/>
              </a:ext>
            </a:extLst>
          </p:cNvPr>
          <p:cNvSpPr/>
          <p:nvPr/>
        </p:nvSpPr>
        <p:spPr>
          <a:xfrm>
            <a:off x="477796" y="1946123"/>
            <a:ext cx="108000" cy="108000"/>
          </a:xfrm>
          <a:prstGeom prst="ellipse">
            <a:avLst/>
          </a:prstGeom>
          <a:solidFill>
            <a:srgbClr val="148A68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9B94C3E-3570-4141-81B8-267F6885900F}"/>
              </a:ext>
            </a:extLst>
          </p:cNvPr>
          <p:cNvSpPr/>
          <p:nvPr/>
        </p:nvSpPr>
        <p:spPr>
          <a:xfrm>
            <a:off x="477796" y="3479648"/>
            <a:ext cx="108000" cy="108000"/>
          </a:xfrm>
          <a:prstGeom prst="ellipse">
            <a:avLst/>
          </a:prstGeom>
          <a:solidFill>
            <a:srgbClr val="148A68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692D3006-19F7-4347-ACD1-D56289C685DC}"/>
              </a:ext>
            </a:extLst>
          </p:cNvPr>
          <p:cNvSpPr/>
          <p:nvPr/>
        </p:nvSpPr>
        <p:spPr>
          <a:xfrm>
            <a:off x="477796" y="4241648"/>
            <a:ext cx="108000" cy="108000"/>
          </a:xfrm>
          <a:prstGeom prst="ellipse">
            <a:avLst/>
          </a:prstGeom>
          <a:solidFill>
            <a:srgbClr val="148A68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CCBE5AE-7693-4190-BDB6-A7E5927F6072}"/>
              </a:ext>
            </a:extLst>
          </p:cNvPr>
          <p:cNvSpPr/>
          <p:nvPr/>
        </p:nvSpPr>
        <p:spPr>
          <a:xfrm>
            <a:off x="3410531" y="1946123"/>
            <a:ext cx="108000" cy="108000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05B1FD2B-CC6C-44A1-BD31-B0FD85F51082}"/>
              </a:ext>
            </a:extLst>
          </p:cNvPr>
          <p:cNvSpPr/>
          <p:nvPr/>
        </p:nvSpPr>
        <p:spPr>
          <a:xfrm>
            <a:off x="3410531" y="3479648"/>
            <a:ext cx="108000" cy="108000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B5130CCB-5C5C-4409-A340-8AA27AD5FEB6}"/>
              </a:ext>
            </a:extLst>
          </p:cNvPr>
          <p:cNvSpPr/>
          <p:nvPr/>
        </p:nvSpPr>
        <p:spPr>
          <a:xfrm>
            <a:off x="3410531" y="4241648"/>
            <a:ext cx="108000" cy="108000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2458B595-31DE-4A1A-B444-44FF42E545C9}"/>
              </a:ext>
            </a:extLst>
          </p:cNvPr>
          <p:cNvSpPr/>
          <p:nvPr/>
        </p:nvSpPr>
        <p:spPr>
          <a:xfrm>
            <a:off x="3410531" y="5480184"/>
            <a:ext cx="108000" cy="108000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4D279D0B-7353-47FC-B771-24E962C757B4}"/>
              </a:ext>
            </a:extLst>
          </p:cNvPr>
          <p:cNvSpPr/>
          <p:nvPr/>
        </p:nvSpPr>
        <p:spPr>
          <a:xfrm>
            <a:off x="6267568" y="1946123"/>
            <a:ext cx="108000" cy="108000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E29D3F93-89BA-42AB-A996-C750D0B63D5D}"/>
              </a:ext>
            </a:extLst>
          </p:cNvPr>
          <p:cNvSpPr/>
          <p:nvPr/>
        </p:nvSpPr>
        <p:spPr>
          <a:xfrm>
            <a:off x="6267568" y="3479648"/>
            <a:ext cx="108000" cy="108000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1EE93F03-8E28-45D7-B87A-499ED761B16C}"/>
              </a:ext>
            </a:extLst>
          </p:cNvPr>
          <p:cNvSpPr/>
          <p:nvPr/>
        </p:nvSpPr>
        <p:spPr>
          <a:xfrm>
            <a:off x="6267568" y="5013173"/>
            <a:ext cx="108000" cy="108000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7A64BF78-16BE-4A0A-9DFB-119D79A6E5F7}"/>
              </a:ext>
            </a:extLst>
          </p:cNvPr>
          <p:cNvSpPr/>
          <p:nvPr/>
        </p:nvSpPr>
        <p:spPr>
          <a:xfrm>
            <a:off x="6267568" y="5480184"/>
            <a:ext cx="108000" cy="108000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517249EC-504D-456C-AC87-C8ED25C8A81D}"/>
              </a:ext>
            </a:extLst>
          </p:cNvPr>
          <p:cNvSpPr/>
          <p:nvPr/>
        </p:nvSpPr>
        <p:spPr>
          <a:xfrm>
            <a:off x="9220935" y="1946123"/>
            <a:ext cx="108000" cy="108000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E82C8DDA-4F13-42AA-BF63-3F0BFF6797C1}"/>
              </a:ext>
            </a:extLst>
          </p:cNvPr>
          <p:cNvSpPr/>
          <p:nvPr/>
        </p:nvSpPr>
        <p:spPr>
          <a:xfrm>
            <a:off x="9220935" y="3479648"/>
            <a:ext cx="108000" cy="108000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0714D92F-1A03-42C7-B8B7-A09DD5C9EE98}"/>
              </a:ext>
            </a:extLst>
          </p:cNvPr>
          <p:cNvSpPr/>
          <p:nvPr/>
        </p:nvSpPr>
        <p:spPr>
          <a:xfrm>
            <a:off x="9220935" y="5013173"/>
            <a:ext cx="108000" cy="108000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D1958F5C-6DF3-4D85-85D7-324CF721793A}"/>
              </a:ext>
            </a:extLst>
          </p:cNvPr>
          <p:cNvSpPr/>
          <p:nvPr/>
        </p:nvSpPr>
        <p:spPr>
          <a:xfrm>
            <a:off x="9220935" y="5480184"/>
            <a:ext cx="108000" cy="108000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33E17-1C9A-4BBD-9C3F-1A081BB1C63C}"/>
              </a:ext>
            </a:extLst>
          </p:cNvPr>
          <p:cNvSpPr txBox="1"/>
          <p:nvPr/>
        </p:nvSpPr>
        <p:spPr>
          <a:xfrm>
            <a:off x="3518531" y="1772553"/>
            <a:ext cx="27385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BB7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возраст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35 лет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BB7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Гендер: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55 %  – женщины, 42 % - мужчины, 3% ТГЛ;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BB7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Семейное положение:</a:t>
            </a:r>
          </a:p>
          <a:p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33% не состоят в браке и не имеют детей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31% в браке, но нет детей; 19 % имеют детей и состоят в браке, 17,2 % - имеют детей, но не находятся в браке.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1BB78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Занятость: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44% работают полный день,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30% не работают и не учатся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 17 % работают неполный день, 6% работают и учатся, 2 % - только учатся.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59689-B30B-4ED8-BA94-A9EBBA7103AB}"/>
              </a:ext>
            </a:extLst>
          </p:cNvPr>
          <p:cNvSpPr txBox="1"/>
          <p:nvPr/>
        </p:nvSpPr>
        <p:spPr>
          <a:xfrm>
            <a:off x="6375567" y="1898096"/>
            <a:ext cx="2609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возраст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30,7 лет.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Гендер: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93,2 % мужчины, 3,4% трансгендерные мужчины, 1,7% трансгендерные женщины.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Семейное положение:</a:t>
            </a:r>
          </a:p>
          <a:p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54% не в браке и не имеют детей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40 %  в браке, но без детей , 4% в браке и имеют детей, 2%- не в браке с детьми.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Занятость: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54% работают полный день, 14,3% работают и учатся, 12,6 %  – только учатся, 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9,4 %  – работают неполный день, 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8,6% не работают и не учатся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A2E0F-93F2-47C9-B77D-72966B11C4C0}"/>
              </a:ext>
            </a:extLst>
          </p:cNvPr>
          <p:cNvSpPr txBox="1"/>
          <p:nvPr/>
        </p:nvSpPr>
        <p:spPr>
          <a:xfrm>
            <a:off x="9363849" y="1553394"/>
            <a:ext cx="25605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Средний возраст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26,7 лет.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Гендер: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34 % – трансгендерные женщины, 37 % – трансгендерные мужчины, 22 % другой гендер (в основном «не бинарные персоны»), 4% – мужчины, 3% женщины.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Семейное положение:</a:t>
            </a:r>
          </a:p>
          <a:p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53% не находится в браке и не имеет детей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35% состоит в браке, но не имеет детей, 8 % в браке и с детьми, 4 % не находятся в браке, но имеют детей.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Занятость:</a:t>
            </a:r>
          </a:p>
          <a:p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38%  работа в полный день, 22 % учатся, 18 % – работают неполный день, </a:t>
            </a:r>
            <a:r>
              <a:rPr lang="ru-RU" sz="1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12 % – не работают и не учатся,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8% - работают и учатся.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FB8F9B-2A3E-3D95-C4DF-16A6DE2EBCE1}"/>
              </a:ext>
            </a:extLst>
          </p:cNvPr>
          <p:cNvSpPr txBox="1"/>
          <p:nvPr/>
        </p:nvSpPr>
        <p:spPr>
          <a:xfrm>
            <a:off x="537339" y="5846792"/>
            <a:ext cx="57789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9F1732"/>
                </a:solidFill>
              </a:rPr>
              <a:t>Самые молодые – ТГЛ; неустойчивый семейный статус-ТГЛ, МСМ; не работают и не учатся чаще ЛУИН и СР; наиболее заняты работой – МСМ, наибольшая доля занятых учебой – ТГЛ.</a:t>
            </a:r>
          </a:p>
        </p:txBody>
      </p:sp>
    </p:spTree>
    <p:extLst>
      <p:ext uri="{BB962C8B-B14F-4D97-AF65-F5344CB8AC3E}">
        <p14:creationId xmlns:p14="http://schemas.microsoft.com/office/powerpoint/2010/main" val="71155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Равнобедренный треугольник 47">
            <a:extLst>
              <a:ext uri="{FF2B5EF4-FFF2-40B4-BE49-F238E27FC236}">
                <a16:creationId xmlns:a16="http://schemas.microsoft.com/office/drawing/2014/main" id="{2A447471-67DD-44A6-B53D-DFC08040E6A0}"/>
              </a:ext>
            </a:extLst>
          </p:cNvPr>
          <p:cNvSpPr/>
          <p:nvPr/>
        </p:nvSpPr>
        <p:spPr>
          <a:xfrm rot="16200000" flipH="1">
            <a:off x="7927234" y="819607"/>
            <a:ext cx="5084372" cy="3445162"/>
          </a:xfrm>
          <a:prstGeom prst="triangle">
            <a:avLst>
              <a:gd name="adj" fmla="val 0"/>
            </a:avLst>
          </a:prstGeom>
          <a:solidFill>
            <a:srgbClr val="BFBFBF">
              <a:alpha val="87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110C05A8-C15C-4E3B-BAD8-1914BFCB6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93330"/>
              </p:ext>
            </p:extLst>
          </p:nvPr>
        </p:nvGraphicFramePr>
        <p:xfrm>
          <a:off x="307116" y="2085366"/>
          <a:ext cx="8246140" cy="2423376"/>
        </p:xfrm>
        <a:graphic>
          <a:graphicData uri="http://schemas.openxmlformats.org/drawingml/2006/table">
            <a:tbl>
              <a:tblPr bandRow="1"/>
              <a:tblGrid>
                <a:gridCol w="7297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2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8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ОПИСАНИЕ СИТУАЦИИ</a:t>
                      </a:r>
                    </a:p>
                  </a:txBody>
                  <a:tcPr marL="180000"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7211954"/>
                  </a:ext>
                </a:extLst>
              </a:tr>
              <a:tr h="4138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ЦЕЛИ, ЗАДАЧИ, МЕТОДОЛОГИЯ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8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РЕЗУЛЬТАТЫ</a:t>
                      </a:r>
                    </a:p>
                  </a:txBody>
                  <a:tcPr marL="180000"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85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ВЫВОДЫ</a:t>
                      </a:r>
                    </a:p>
                  </a:txBody>
                  <a:tcPr marL="180000"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4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9964187"/>
                  </a:ext>
                </a:extLst>
              </a:tr>
              <a:tr h="7679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РЕКОМЕНДАЦИИ</a:t>
                      </a:r>
                    </a:p>
                  </a:txBody>
                  <a:tcPr marL="180000"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T="18000" marB="1800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1415192"/>
                  </a:ext>
                </a:extLst>
              </a:tr>
            </a:tbl>
          </a:graphicData>
        </a:graphic>
      </p:graphicFrame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9EE64F60-5CC4-4BAD-ABAA-8A7F86D1A8AD}"/>
              </a:ext>
            </a:extLst>
          </p:cNvPr>
          <p:cNvSpPr txBox="1">
            <a:spLocks/>
          </p:cNvSpPr>
          <p:nvPr/>
        </p:nvSpPr>
        <p:spPr>
          <a:xfrm>
            <a:off x="94308" y="1160213"/>
            <a:ext cx="3984978" cy="540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СОДЕРЖАНИЕ</a:t>
            </a:r>
          </a:p>
        </p:txBody>
      </p:sp>
      <p:sp>
        <p:nvSpPr>
          <p:cNvPr id="23" name="Прямоугольник 22">
            <a:hlinkClick r:id="rId3" action="ppaction://hlinksldjump"/>
            <a:extLst>
              <a:ext uri="{FF2B5EF4-FFF2-40B4-BE49-F238E27FC236}">
                <a16:creationId xmlns:a16="http://schemas.microsoft.com/office/drawing/2014/main" id="{4D38C933-EB63-42A6-AF43-5FCA1ECC2AB7}"/>
              </a:ext>
            </a:extLst>
          </p:cNvPr>
          <p:cNvSpPr/>
          <p:nvPr/>
        </p:nvSpPr>
        <p:spPr>
          <a:xfrm>
            <a:off x="10988351" y="3805950"/>
            <a:ext cx="408322" cy="338082"/>
          </a:xfrm>
          <a:prstGeom prst="rect">
            <a:avLst/>
          </a:prstGeom>
          <a:noFill/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0" rIns="36000" bIns="0" numCol="1" spcCol="38100" rtlCol="0" anchor="ctr" anchorCtr="0">
            <a:noAutofit/>
          </a:bodyPr>
          <a:lstStyle/>
          <a:p>
            <a:pPr algn="r"/>
            <a:endParaRPr lang="ru-RU" sz="1600" b="1" dirty="0">
              <a:solidFill>
                <a:srgbClr val="9D9D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egoe UI"/>
            </a:endParaRP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BA410513-2D4A-4B58-A6FC-06B6C24A6C97}"/>
              </a:ext>
            </a:extLst>
          </p:cNvPr>
          <p:cNvSpPr/>
          <p:nvPr/>
        </p:nvSpPr>
        <p:spPr>
          <a:xfrm>
            <a:off x="11020671" y="4508742"/>
            <a:ext cx="408322" cy="338082"/>
          </a:xfrm>
          <a:prstGeom prst="rect">
            <a:avLst/>
          </a:prstGeom>
          <a:noFill/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0" rIns="36000" bIns="0" numCol="1" spcCol="38100" rtlCol="0" anchor="ctr" anchorCtr="0">
            <a:noAutofit/>
          </a:bodyPr>
          <a:lstStyle/>
          <a:p>
            <a:pPr algn="r"/>
            <a:endParaRPr lang="ru-RU" sz="1600" b="1" dirty="0">
              <a:solidFill>
                <a:srgbClr val="9D9D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egoe UI"/>
            </a:endParaRPr>
          </a:p>
        </p:txBody>
      </p:sp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10991188" y="3443064"/>
            <a:ext cx="504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egoe UI"/>
              </a:rPr>
              <a:t> 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F1BD6C24-3F7E-4F4D-B03B-D6ABDAA067E0}"/>
              </a:ext>
            </a:extLst>
          </p:cNvPr>
          <p:cNvSpPr/>
          <p:nvPr/>
        </p:nvSpPr>
        <p:spPr>
          <a:xfrm rot="16200000">
            <a:off x="6992903" y="1692354"/>
            <a:ext cx="3540197" cy="6858000"/>
          </a:xfrm>
          <a:prstGeom prst="triangle">
            <a:avLst>
              <a:gd name="adj" fmla="val 0"/>
            </a:avLst>
          </a:prstGeom>
          <a:solidFill>
            <a:srgbClr val="9F173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7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3239634-CD8A-4FF3-83F9-65852A404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9F1732"/>
                </a:solidFill>
              </a:rPr>
              <a:t>Материальный статус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28AA5D95-B1F8-485F-8452-F8AEB742D2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91287"/>
              </p:ext>
            </p:extLst>
          </p:nvPr>
        </p:nvGraphicFramePr>
        <p:xfrm>
          <a:off x="838200" y="1352145"/>
          <a:ext cx="10515600" cy="482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7951FD0-E2DB-4CCE-A771-D5B508B2A095}"/>
              </a:ext>
            </a:extLst>
          </p:cNvPr>
          <p:cNvSpPr txBox="1"/>
          <p:nvPr/>
        </p:nvSpPr>
        <p:spPr>
          <a:xfrm>
            <a:off x="629265" y="5683045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9F1732"/>
                </a:solidFill>
              </a:rPr>
              <a:t>Наиболее обеспеченные ТГЛ, наименее - ЛУИН</a:t>
            </a:r>
          </a:p>
        </p:txBody>
      </p:sp>
    </p:spTree>
    <p:extLst>
      <p:ext uri="{BB962C8B-B14F-4D97-AF65-F5344CB8AC3E}">
        <p14:creationId xmlns:p14="http://schemas.microsoft.com/office/powerpoint/2010/main" val="1144993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F39BA-EB0A-4AD8-AEE4-1D6CF504D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1812"/>
          </a:xfrm>
        </p:spPr>
        <p:txBody>
          <a:bodyPr/>
          <a:lstStyle/>
          <a:p>
            <a:r>
              <a:rPr lang="ru-RU" sz="2400" b="1" dirty="0">
                <a:solidFill>
                  <a:srgbClr val="9F1732"/>
                </a:solidFill>
              </a:rPr>
              <a:t>По ключевым группам</a:t>
            </a:r>
            <a:r>
              <a:rPr lang="ru-RU" dirty="0"/>
              <a:t>: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1850B3-BA88-4113-AA22-10D963553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0293" y="990356"/>
            <a:ext cx="4457700" cy="4989757"/>
          </a:xfrm>
        </p:spPr>
        <p:txBody>
          <a:bodyPr/>
          <a:lstStyle/>
          <a:p>
            <a:endParaRPr lang="ru-RU" dirty="0"/>
          </a:p>
          <a:p>
            <a:r>
              <a:rPr lang="ru-RU" dirty="0">
                <a:solidFill>
                  <a:srgbClr val="9F1732"/>
                </a:solidFill>
              </a:rPr>
              <a:t> </a:t>
            </a:r>
          </a:p>
          <a:p>
            <a:endParaRPr lang="ru-RU" dirty="0">
              <a:solidFill>
                <a:srgbClr val="9F1732"/>
              </a:solidFill>
            </a:endParaRPr>
          </a:p>
        </p:txBody>
      </p:sp>
      <p:graphicFrame>
        <p:nvGraphicFramePr>
          <p:cNvPr id="5" name="Рисунок 4">
            <a:extLst>
              <a:ext uri="{FF2B5EF4-FFF2-40B4-BE49-F238E27FC236}">
                <a16:creationId xmlns:a16="http://schemas.microsoft.com/office/drawing/2014/main" id="{9B81D428-E0B8-497E-8328-BD7B54B6BEAE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2346686528"/>
              </p:ext>
            </p:extLst>
          </p:nvPr>
        </p:nvGraphicFramePr>
        <p:xfrm>
          <a:off x="5451230" y="457200"/>
          <a:ext cx="6160477" cy="4695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D02678-F81B-404F-A474-3C90B9523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2" y="989013"/>
            <a:ext cx="4915077" cy="136280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28514C4-6416-4C2D-B096-4761931C1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721" y="2351821"/>
            <a:ext cx="4915077" cy="13628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741361-C0AE-4E7D-9259-F04B808335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721" y="3713286"/>
            <a:ext cx="4915078" cy="136280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987709-0C18-408B-BDEF-A83809BA6A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20" y="5076095"/>
            <a:ext cx="4938778" cy="1739614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79B506A6-8A11-4FA5-B33E-0AD5E4983943}"/>
              </a:ext>
            </a:extLst>
          </p:cNvPr>
          <p:cNvSpPr txBox="1">
            <a:spLocks/>
          </p:cNvSpPr>
          <p:nvPr/>
        </p:nvSpPr>
        <p:spPr>
          <a:xfrm>
            <a:off x="839788" y="457199"/>
            <a:ext cx="3932237" cy="531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rgbClr val="9F1732"/>
                </a:solidFill>
              </a:rPr>
              <a:t>По ключевым группам</a:t>
            </a:r>
            <a:r>
              <a:rPr lang="ru-RU" dirty="0"/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116E8-B304-464F-BA66-5CF49B761EE3}"/>
              </a:ext>
            </a:extLst>
          </p:cNvPr>
          <p:cNvSpPr txBox="1"/>
          <p:nvPr/>
        </p:nvSpPr>
        <p:spPr>
          <a:xfrm>
            <a:off x="5299266" y="5284178"/>
            <a:ext cx="6799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Наибольшая доля ВИЧ-положительных респондентов: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Челябинск (73,1%);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ЛУИН (56,7%; 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IBBS 2017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СПб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-48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,3%)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Среди МСМ (42,2%; 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IBBS 2017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СПб</a:t>
            </a:r>
            <a:r>
              <a:rPr lang="en-US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22,8%)</a:t>
            </a:r>
          </a:p>
          <a:p>
            <a:r>
              <a:rPr lang="ru-RU" sz="12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Наибольшая доля не знающих ВИЧ-статус: ТГЛ</a:t>
            </a:r>
          </a:p>
          <a:p>
            <a:r>
              <a:rPr lang="ru-RU" sz="12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ВИЧ-положительные в среднем на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лет старше ВИЧ- (средний возраст 37лет)</a:t>
            </a:r>
          </a:p>
          <a:p>
            <a:r>
              <a:rPr lang="ru-RU" sz="12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Время постановки диагноза: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9% - менее 1 года; 43% - до 5 лет; 23% - 6-10 лет; 11% - 11-20 лет назад;</a:t>
            </a:r>
            <a:endParaRPr lang="ru-RU" sz="1200" dirty="0">
              <a:solidFill>
                <a:srgbClr val="9F17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512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667132" y="0"/>
            <a:ext cx="200086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900" dirty="0">
                <a:solidFill>
                  <a:schemeClr val="bg1"/>
                </a:solidFill>
              </a:rPr>
              <a:t>2. Оценка электоральной активности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789311"/>
              </p:ext>
            </p:extLst>
          </p:nvPr>
        </p:nvGraphicFramePr>
        <p:xfrm>
          <a:off x="6198577" y="1193545"/>
          <a:ext cx="5560100" cy="24752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6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9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1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F1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Случайно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F1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Проверка после рисковой ситуации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F1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Хотел узнать свой статус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F17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Сертификат для медицинских целей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9F17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3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ЛУИН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МСМ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82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ТГЛ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55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 ЦЕЛОМ ( с учетом ЛЖВ и мигрантов)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55,48%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20,6%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11,58%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3,53%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CA39B5AB-4E8D-4795-A92E-C0BB3DD8D24B}"/>
              </a:ext>
            </a:extLst>
          </p:cNvPr>
          <p:cNvCxnSpPr/>
          <p:nvPr/>
        </p:nvCxnSpPr>
        <p:spPr>
          <a:xfrm>
            <a:off x="0" y="1011208"/>
            <a:ext cx="12204000" cy="0"/>
          </a:xfrm>
          <a:prstGeom prst="line">
            <a:avLst/>
          </a:prstGeom>
          <a:ln w="28575">
            <a:solidFill>
              <a:srgbClr val="9F173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50B68CBA-B29E-44E7-A401-E34D16C580EF}"/>
              </a:ext>
            </a:extLst>
          </p:cNvPr>
          <p:cNvSpPr txBox="1">
            <a:spLocks/>
          </p:cNvSpPr>
          <p:nvPr/>
        </p:nvSpPr>
        <p:spPr>
          <a:xfrm>
            <a:off x="308427" y="338806"/>
            <a:ext cx="11548611" cy="490066"/>
          </a:xfrm>
          <a:prstGeom prst="rect">
            <a:avLst/>
          </a:prstGeom>
          <a:ln w="3175">
            <a:miter lim="400000"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b="1" kern="1200" normalizeH="0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6350"/>
            <a:r>
              <a:rPr lang="ru-RU" sz="2000" dirty="0">
                <a:solidFill>
                  <a:srgbClr val="9F173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Как обнаружили, что у Вас ВИЧ-инфекция?</a:t>
            </a:r>
            <a:endParaRPr lang="ru-RU" sz="1600" dirty="0">
              <a:solidFill>
                <a:srgbClr val="9F1732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AC4153-3483-4EBD-BC9B-1D4419CA6EF5}"/>
              </a:ext>
            </a:extLst>
          </p:cNvPr>
          <p:cNvSpPr txBox="1"/>
          <p:nvPr/>
        </p:nvSpPr>
        <p:spPr>
          <a:xfrm>
            <a:off x="308427" y="1353414"/>
            <a:ext cx="6527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11" name="Номер слайда 93">
            <a:extLst>
              <a:ext uri="{FF2B5EF4-FFF2-40B4-BE49-F238E27FC236}">
                <a16:creationId xmlns:a16="http://schemas.microsoft.com/office/drawing/2014/main" id="{9E97E1D8-DBD9-4E0B-A677-66CA7176F1A0}"/>
              </a:ext>
            </a:extLst>
          </p:cNvPr>
          <p:cNvSpPr txBox="1">
            <a:spLocks/>
          </p:cNvSpPr>
          <p:nvPr/>
        </p:nvSpPr>
        <p:spPr>
          <a:xfrm>
            <a:off x="8581416" y="6356350"/>
            <a:ext cx="2743200" cy="365125"/>
          </a:xfrm>
          <a:prstGeom prst="rect">
            <a:avLst/>
          </a:prstGeom>
        </p:spPr>
        <p:txBody>
          <a:bodyPr vert="horz" lIns="0" tIns="144000" rIns="0" bIns="0" numCol="1" spcCol="360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333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fld id="{1C80869C-3428-460B-B8FE-896508BB9BE3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marL="0" indent="0" algn="r">
                <a:buNone/>
              </a:pPr>
              <a:t>22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67A173E-3527-4475-8D62-2CCB51DC7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6" y="2189287"/>
            <a:ext cx="6034454" cy="39741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99F390-A011-4463-A938-8D25EC9E9798}"/>
              </a:ext>
            </a:extLst>
          </p:cNvPr>
          <p:cNvSpPr txBox="1"/>
          <p:nvPr/>
        </p:nvSpPr>
        <p:spPr>
          <a:xfrm>
            <a:off x="6289287" y="3948141"/>
            <a:ext cx="5469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9F1732"/>
              </a:buClr>
            </a:pPr>
            <a:r>
              <a:rPr lang="ru-RU" dirty="0">
                <a:solidFill>
                  <a:srgbClr val="9F1732"/>
                </a:solidFill>
              </a:rPr>
              <a:t>Проходили тестирование в НКО: 43% ТГЛ, ЛУИН-17%, МСМ– 15%, СР-27%. Доверие к НКО высокое.</a:t>
            </a:r>
            <a:r>
              <a:rPr lang="ru-RU" sz="1800" b="0" dirty="0"/>
              <a:t> </a:t>
            </a:r>
          </a:p>
          <a:p>
            <a:pPr algn="just">
              <a:buClr>
                <a:srgbClr val="9F1732"/>
              </a:buClr>
            </a:pPr>
            <a:endParaRPr lang="ru-RU" dirty="0"/>
          </a:p>
          <a:p>
            <a:pPr algn="just">
              <a:buClr>
                <a:srgbClr val="9F1732"/>
              </a:buClr>
            </a:pPr>
            <a:r>
              <a:rPr lang="ru-RU" sz="1800" b="0" dirty="0">
                <a:solidFill>
                  <a:srgbClr val="9F1732"/>
                </a:solidFill>
              </a:rPr>
              <a:t>Самостоятельно чаще проходят тестирование </a:t>
            </a:r>
            <a:r>
              <a:rPr lang="ru-RU" sz="1800" b="0" dirty="0">
                <a:solidFill>
                  <a:srgbClr val="0070C0"/>
                </a:solidFill>
              </a:rPr>
              <a:t>МСМ и ТГЛ</a:t>
            </a:r>
            <a:endParaRPr lang="ru-RU" sz="1800" b="0" dirty="0"/>
          </a:p>
          <a:p>
            <a:pPr algn="just">
              <a:buClr>
                <a:srgbClr val="9F1732"/>
              </a:buClr>
            </a:pPr>
            <a:endParaRPr lang="ru-RU" sz="1800" b="0" dirty="0"/>
          </a:p>
          <a:p>
            <a:pPr algn="just">
              <a:buClr>
                <a:srgbClr val="9F1732"/>
              </a:buClr>
            </a:pPr>
            <a:r>
              <a:rPr lang="ru-RU" sz="1800" b="0" dirty="0">
                <a:solidFill>
                  <a:srgbClr val="9F1732"/>
                </a:solidFill>
              </a:rPr>
              <a:t>Увеличение охвата тестирования общего населения (до 30%) без профилактики («обследуй и лечи») является «тупиковым» (Ак. </a:t>
            </a:r>
            <a:r>
              <a:rPr lang="ru-RU" sz="1800" b="0" dirty="0" err="1">
                <a:solidFill>
                  <a:srgbClr val="9F1732"/>
                </a:solidFill>
              </a:rPr>
              <a:t>В.Покровский</a:t>
            </a:r>
            <a:r>
              <a:rPr lang="ru-RU" sz="1800" b="0" dirty="0">
                <a:solidFill>
                  <a:srgbClr val="9F1732"/>
                </a:solidFill>
              </a:rPr>
              <a:t>)</a:t>
            </a:r>
          </a:p>
          <a:p>
            <a:endParaRPr lang="ru-RU" dirty="0">
              <a:solidFill>
                <a:srgbClr val="9F17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0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ЛУИН – содержательные </a:t>
            </a:r>
            <a:r>
              <a:rPr lang="ru-RU" sz="3600" b="1" dirty="0">
                <a:solidFill>
                  <a:schemeClr val="bg1"/>
                </a:solidFill>
              </a:rPr>
              <a:t>аспекты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1) сильная стигматизация, в т.ч. со стороны персонала центра СПИД;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2) приоритет зависимости над контролем ВИЧ (низкая ценность здоровья);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3) существование ограничений, связанных с образом жизни: трудность увязывания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диспансеризации и работы;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4) отсутствие жестких границ между ЛУИН, с одной стороны, и ЛУН, потребителями ПАВ, с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другой, вследствие чего сосредоточение исключительно на ЛУИН является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проблематичным;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5) задержания полицией;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6) тяжелое материальное положение;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7) потеря основных документов (паспорт, полис), необходимых для постановки на учет в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ЦС;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8) недисциплинированность и забывчивость при приеме АРТ.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7C6C8BC-6E35-432D-952D-99EDFA12C719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915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337" y="30792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ЛУИН – статистические аспекты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доля ответов, связанная с ВИЧ-диссидентством, выше, чем в других группах;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чаще всего проходили тестирование на ВИЧ-инфекцию в государственных учреждениях;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специфический выбор барьеров тестирования: не выбирают варианты ответа «сдавал(а) тест, но пока не знаю результат», «неудобно работает процедурный кабинет», «не было тестов в медицинском учреждении» и «боюсь узнать результат», при этом доля ответов ВИЧ-диссидентстве и страхе оказаться ВИЧ-инфицированными выше, чем у других групп;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оценивают свое материальное состояние в 2 балла из 6 возможных, а проблема покупки АРВ-препаратов за личные деньги чаще беспокоит именно ЛУИН, по сравнению с другими КГН;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меньше волнуются по вопросам, связанным с гендером и сексуальной ориентацией, но показывают большую тревогу из-за возможности вызова полиции по причине приема наркотиков.</a:t>
            </a:r>
          </a:p>
          <a:p>
            <a:pPr marL="514350" indent="-514350">
              <a:buAutoNum type="arabicParenR"/>
            </a:pP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07C6C8BC-6E35-432D-952D-99EDFA12C719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507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520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СР – содержательные аспекты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гетерогенность СР («салонные»,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«уличные» и др.), определяющая различное отношение к ВИЧ; 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наличие страха потерять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работу из-за ВИЧ+ статуса; 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неупорядоченный образ жизни (мобильность, прием алкоголя и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наркотических средств), препятствующий регулярному диспансерному наблюдению и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приему АРВ-терапии.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7AEDED4-085C-4B3C-B244-634006DF6B8D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793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151" y="307921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СР – статистические аспекты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свойственно проходить тестирование на ВИЧ-инфекцию в негосударственном секторе;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чаще, чем в других КГН, отмечают такие институциональные барьеры, как неудобная работа ЦС, отсутствие тестов в медучреждении;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СР реже остальных КГН «не видят необходимости сдавать тест на ВИЧ»;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оценивают свой материальный статус достаточно высоко – на 5 баллов из 6, а также не отмечают в других вопросах финансовых барьеров к доступу тестирования и лечения ВИЧ;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чаще приходится сталкиваться с институциональными барьерами посещения ДУ и АРВТ (большие очереди, недостаточное число инструкций по схеме лечения, побочные </a:t>
            </a:r>
            <a:r>
              <a:rPr lang="ru-RU" dirty="0">
                <a:solidFill>
                  <a:schemeClr val="bg1"/>
                </a:solidFill>
              </a:rPr>
              <a:t>эффекты).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F7AEDED4-085C-4B3C-B244-634006DF6B8D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957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МСМ – содержательные аспекты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это одна из самых организованных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и осознающих риски групп; 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основным пространством риска является потребление ПАВ и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химсекс</a:t>
            </a:r>
            <a:r>
              <a:rPr lang="ru-RU" dirty="0">
                <a:solidFill>
                  <a:srgbClr val="C00000"/>
                </a:solidFill>
              </a:rPr>
              <a:t>; </a:t>
            </a:r>
            <a:endParaRPr lang="en-US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3) институт доверенных врачей наиболее часто используется именно этой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группой.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9E35BDC-8256-4789-8E8B-373055B8B29A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809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МСМ – статистические аспекты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в равной степени используют услуги государственных и негосударственных организаций;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чаще называют недостаток информации о доступных местах для тестирования на ВИЧ в качестве барьера тестирования;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чаще других КГН говорят об отсутствии тестов на ВИЧ в медучреждениях и страхе разглашения диагноза;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наиболее распространенный барьер для постановки на ДУ – страх разглашения информации о здоровье;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чаще сталкиваются с личными барьерами в процессе получения каскада услуг, а не с институциональными;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оценивают свое материальное положение в среднем на 5 баллов из 6;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больше всего волнует страх уголовной ответственности за распространение ВИЧ-инфекции, в том числе, в сравнение с другими КГН;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группа МСМ реже не соблюдает предписания лечений по сравнению с группами ЛЖВ и ЛУИН.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9E35BDC-8256-4789-8E8B-373055B8B29A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7428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ТГЛ – содержательные аспекты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это самая недоступная и уязвимая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группа, в наибольшей степени испытывающая страхи и </a:t>
            </a:r>
            <a:r>
              <a:rPr lang="ru-RU" dirty="0" err="1">
                <a:solidFill>
                  <a:srgbClr val="C00000"/>
                </a:solidFill>
              </a:rPr>
              <a:t>самостигматизацию</a:t>
            </a:r>
            <a:r>
              <a:rPr lang="ru-RU" dirty="0">
                <a:solidFill>
                  <a:srgbClr val="C00000"/>
                </a:solidFill>
              </a:rPr>
              <a:t>; </a:t>
            </a:r>
            <a:endParaRPr lang="en-US" dirty="0">
              <a:solidFill>
                <a:srgbClr val="C00000"/>
              </a:solidFill>
            </a:endParaRP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значительный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риск отказа от лечения, несмотря на высокую ценность здоровья (в случае субъективной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оценки АРВ-терапии как вредной по отношению к гормональной вероятен отказ от первой).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0D50B71-ACE7-44EA-BCA4-03B565BB0AF9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213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27F93-4EF3-9BFD-C0B4-E4416847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Описание ситуации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BFA3A7C4-3467-C89D-4ABE-7FFD26694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4811" y="365126"/>
            <a:ext cx="5987441" cy="6223564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rgbClr val="9F1732"/>
                </a:solidFill>
                <a:effectLst/>
                <a:latin typeface="+mj-lt"/>
                <a:ea typeface="Times New Roman" panose="02020603050405020304" pitchFamily="18" charset="0"/>
              </a:rPr>
              <a:t>По данным Федерального научно-методического центра по профилактике и борьбе со СПИДом Центрального НИИ эпидемиологии Роспотребнадзора на 31.12.2021 общее число  выявленных случаев ВИЧ - 1 562 570 чел.; 424 974 чел. умерло; проживают в РФ - 1 137 596 чел.; 61 098 новых случаев (85,8 тыс. в 2017 г.), преимущественно из граждан работоспособного возраста; </a:t>
            </a:r>
          </a:p>
          <a:p>
            <a:r>
              <a:rPr lang="ru-RU" sz="1900" b="1" dirty="0">
                <a:solidFill>
                  <a:srgbClr val="9F1732"/>
                </a:solidFill>
                <a:latin typeface="+mj-lt"/>
              </a:rPr>
              <a:t>Состоят на ДУ 803 796 чел. (68,6%), получают АРТ 660 821 чел. (82,2% от ДУ); Глобальные цели не достигнуты (95х95х95);</a:t>
            </a:r>
          </a:p>
          <a:p>
            <a:r>
              <a:rPr lang="ru-RU" sz="1900" b="1" dirty="0">
                <a:solidFill>
                  <a:srgbClr val="9F1732"/>
                </a:solidFill>
                <a:latin typeface="+mj-lt"/>
              </a:rPr>
              <a:t>2 региона проекта КАСКАД являются наиболее пораженными ВИЧ (СПб- 991,9, Челябинск-1420,1 на 100 тыс. населения; по РФ - 782,0); Москва- </a:t>
            </a:r>
            <a:r>
              <a:rPr lang="ru-RU" sz="1900" b="1" dirty="0">
                <a:solidFill>
                  <a:srgbClr val="9F1732"/>
                </a:solidFill>
                <a:effectLst/>
                <a:latin typeface="+mj-lt"/>
                <a:ea typeface="Times New Roman" panose="02020603050405020304" pitchFamily="18" charset="0"/>
              </a:rPr>
              <a:t>441,2</a:t>
            </a:r>
          </a:p>
          <a:p>
            <a:r>
              <a:rPr lang="ru-RU" sz="1900" b="1" dirty="0">
                <a:solidFill>
                  <a:srgbClr val="9F1732"/>
                </a:solidFill>
                <a:effectLst/>
                <a:latin typeface="+mj-lt"/>
                <a:ea typeface="Times New Roman" panose="02020603050405020304" pitchFamily="18" charset="0"/>
              </a:rPr>
              <a:t> Доля обследованных представителей КГН упала с 5% до 3,5%, хотя на них приходится 62 процента новых случаев заражения ВИЧ (во всем мире);</a:t>
            </a:r>
          </a:p>
          <a:p>
            <a:r>
              <a:rPr lang="ru-RU" sz="1900" b="1" dirty="0">
                <a:solidFill>
                  <a:srgbClr val="9F1732"/>
                </a:solidFill>
                <a:latin typeface="+mj-lt"/>
                <a:ea typeface="Times New Roman" panose="02020603050405020304" pitchFamily="18" charset="0"/>
              </a:rPr>
              <a:t>В РФ в 2020 принята Стратегия противодействия распространению ВИЧ-инфекции до 2030 г., в 2021 г. - План её реализации; НКО и социальной поддержке отводится отдельное и важное место;</a:t>
            </a:r>
            <a:endParaRPr lang="ru-RU" sz="1900" b="1" dirty="0">
              <a:solidFill>
                <a:srgbClr val="9F173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endParaRPr lang="ru-RU" sz="19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542BF9E-2F23-28B7-58BE-6D9375EA0A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19" y="1202499"/>
            <a:ext cx="5481181" cy="5290376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818456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ТГЛ – статистические аспекты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chemeClr val="bg1"/>
                </a:solidFill>
              </a:rPr>
              <a:t>тестирование на ВИЧ-инфекцию чаще проходят в негосударственных учреждениях;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наибольшая доля участников опроса группы ТГЛ отмечает отсутствие необходимости проходить тест на ВИЧ-инфекцию, в том числе, по сравнению с другими КГН;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оценивают свое материальное положение в среднем на 5 баллов из 6;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чаще респондентов из других групп отмечала ситуацию напряжения, связанную с некомпетентностью врачей в вопросах гендера и сексуальных предпочтений людей, а также несоответствие гендера и записи в паспорте;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отличаются причины эмоционального напряжения в связи с ВИЧ-инфекцией: их не волнуют проблемы, распространенные среди других групп (такие как негативное влияние АРВ на внешность, покупка АРВ-препаратов за личные деньги, страх вызова полиции из-за наркотиков), при этом остальные ситуации отмечаются ими чаще остальных (такие как необходимость менять свой образ жизни, некомпетентность врачей в вопросах гендера, несоответствие гендера записи в документах</a:t>
            </a:r>
            <a:r>
              <a:rPr lang="ru-RU" dirty="0">
                <a:solidFill>
                  <a:schemeClr val="bg1"/>
                </a:solidFill>
              </a:rPr>
              <a:t>)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A0D50B71-ACE7-44EA-BCA4-03B565BB0AF9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95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ЛЖВ – содержательные аспекты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высокая степень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гетерогенности;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низкий уровень информированности;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низкое доверие к врачам; 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трудности увязывания приверженности к лечению с работой и семейными обязательствами;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подверженность воздействию ВИЧ-диссидентов, высокая вероятность отказа от АРВ-терапии </a:t>
            </a:r>
            <a:r>
              <a:rPr lang="ru-RU" dirty="0">
                <a:solidFill>
                  <a:schemeClr val="bg1"/>
                </a:solidFill>
              </a:rPr>
              <a:t>в связи с этим.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6384D5B-53F5-4D32-87E9-AE7683D9F84B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9016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Специфика КГН: ЛЖВ – статистические аспекты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как правило проходят тестирование на ВИЧ-инфекцию в государственных учреждениях;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отмечают низкий материальный статус: 3 из 6 баллов;</a:t>
            </a:r>
          </a:p>
          <a:p>
            <a:pPr marL="514350" indent="-514350">
              <a:buAutoNum type="arabicParenR"/>
            </a:pPr>
            <a:r>
              <a:rPr lang="ru-RU" dirty="0">
                <a:solidFill>
                  <a:srgbClr val="C00000"/>
                </a:solidFill>
              </a:rPr>
              <a:t>чаще, чем в других группах, встречается такой барьер к регулярному приему АРВ, как представление о том, то препараты негативно влияют препаратов на внешность.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6384D5B-53F5-4D32-87E9-AE7683D9F84B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922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392B4B-5523-4263-9202-C53885CBA859}"/>
              </a:ext>
            </a:extLst>
          </p:cNvPr>
          <p:cNvSpPr/>
          <p:nvPr/>
        </p:nvSpPr>
        <p:spPr>
          <a:xfrm>
            <a:off x="1" y="0"/>
            <a:ext cx="12191999" cy="6858001"/>
          </a:xfrm>
          <a:prstGeom prst="rect">
            <a:avLst/>
          </a:prstGeom>
          <a:solidFill>
            <a:srgbClr val="9F173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ym typeface="Helvetica Ligh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E96AAD-C8C9-4FE5-9354-627184E0DCE4}"/>
              </a:ext>
            </a:extLst>
          </p:cNvPr>
          <p:cNvSpPr/>
          <p:nvPr/>
        </p:nvSpPr>
        <p:spPr>
          <a:xfrm>
            <a:off x="543697" y="1275855"/>
            <a:ext cx="515514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ОСНОВНЫЕ </a:t>
            </a:r>
          </a:p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БАРЬЕРЫ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82178323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81F44926-5987-4E37-AB1D-0D1916EDB15B}"/>
              </a:ext>
            </a:extLst>
          </p:cNvPr>
          <p:cNvCxnSpPr>
            <a:cxnSpLocks/>
          </p:cNvCxnSpPr>
          <p:nvPr/>
        </p:nvCxnSpPr>
        <p:spPr>
          <a:xfrm>
            <a:off x="6316321" y="1567266"/>
            <a:ext cx="0" cy="46416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60BB0649-07F3-4D3F-BA11-4FC64E2ABA8C}"/>
              </a:ext>
            </a:extLst>
          </p:cNvPr>
          <p:cNvCxnSpPr>
            <a:cxnSpLocks/>
          </p:cNvCxnSpPr>
          <p:nvPr/>
        </p:nvCxnSpPr>
        <p:spPr>
          <a:xfrm>
            <a:off x="9269688" y="1567266"/>
            <a:ext cx="0" cy="46416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4688943F-FB61-4CD0-99E0-04A040277C5C}"/>
              </a:ext>
            </a:extLst>
          </p:cNvPr>
          <p:cNvCxnSpPr>
            <a:cxnSpLocks/>
          </p:cNvCxnSpPr>
          <p:nvPr/>
        </p:nvCxnSpPr>
        <p:spPr>
          <a:xfrm>
            <a:off x="3459284" y="1567266"/>
            <a:ext cx="0" cy="46416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AC7416E-C977-4646-AC4E-BFCC7DEADC44}"/>
              </a:ext>
            </a:extLst>
          </p:cNvPr>
          <p:cNvCxnSpPr>
            <a:cxnSpLocks/>
          </p:cNvCxnSpPr>
          <p:nvPr/>
        </p:nvCxnSpPr>
        <p:spPr>
          <a:xfrm>
            <a:off x="526549" y="1567266"/>
            <a:ext cx="0" cy="464160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>
            <a:extLst>
              <a:ext uri="{FF2B5EF4-FFF2-40B4-BE49-F238E27FC236}">
                <a16:creationId xmlns:a16="http://schemas.microsoft.com/office/drawing/2014/main" id="{A919F653-7D2C-4AEE-AA29-99EED8B2944A}"/>
              </a:ext>
            </a:extLst>
          </p:cNvPr>
          <p:cNvSpPr/>
          <p:nvPr/>
        </p:nvSpPr>
        <p:spPr>
          <a:xfrm>
            <a:off x="3234463" y="1154267"/>
            <a:ext cx="475228" cy="475228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A086E79-82FD-4F23-8AEF-6FD6FBED2CED}"/>
              </a:ext>
            </a:extLst>
          </p:cNvPr>
          <p:cNvCxnSpPr/>
          <p:nvPr/>
        </p:nvCxnSpPr>
        <p:spPr>
          <a:xfrm>
            <a:off x="0" y="1011208"/>
            <a:ext cx="12204000" cy="0"/>
          </a:xfrm>
          <a:prstGeom prst="line">
            <a:avLst/>
          </a:prstGeom>
          <a:ln w="28575">
            <a:solidFill>
              <a:srgbClr val="9F173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EE88493A-6608-43CE-A35C-1BA0AFE71192}"/>
              </a:ext>
            </a:extLst>
          </p:cNvPr>
          <p:cNvSpPr txBox="1">
            <a:spLocks/>
          </p:cNvSpPr>
          <p:nvPr/>
        </p:nvSpPr>
        <p:spPr>
          <a:xfrm>
            <a:off x="308427" y="338806"/>
            <a:ext cx="11548611" cy="490066"/>
          </a:xfrm>
          <a:prstGeom prst="rect">
            <a:avLst/>
          </a:prstGeom>
          <a:ln w="3175">
            <a:miter lim="400000"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b="1" kern="1200" normalizeH="0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6350"/>
            <a:r>
              <a:rPr lang="ru-RU" sz="2400" dirty="0">
                <a:solidFill>
                  <a:srgbClr val="9F173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Классификация барьеров</a:t>
            </a:r>
            <a:endParaRPr lang="ru-RU" sz="2400" dirty="0">
              <a:solidFill>
                <a:srgbClr val="9F1732"/>
              </a:solidFill>
              <a:latin typeface="Segoe UI Semilight" panose="020B0402040204020203" pitchFamily="34" charset="0"/>
              <a:ea typeface="+mj-ea"/>
              <a:cs typeface="Segoe UI Semilight" panose="020B04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BA27CE-E5B0-4A53-A9E6-67B2F88CAF24}"/>
              </a:ext>
            </a:extLst>
          </p:cNvPr>
          <p:cNvSpPr txBox="1"/>
          <p:nvPr/>
        </p:nvSpPr>
        <p:spPr>
          <a:xfrm>
            <a:off x="537339" y="1882497"/>
            <a:ext cx="266306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>
                <a:srgbClr val="9F1732"/>
              </a:buClr>
            </a:pPr>
            <a:endParaRPr lang="ru-RU" sz="1000" b="0" dirty="0"/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q"/>
            </a:pPr>
            <a:r>
              <a:rPr lang="ru-RU" sz="1200" b="0" dirty="0" err="1">
                <a:solidFill>
                  <a:srgbClr val="9F1732"/>
                </a:solidFill>
                <a:latin typeface="+mn-lt"/>
              </a:rPr>
              <a:t>самостигматизация</a:t>
            </a:r>
            <a:r>
              <a:rPr lang="ru-RU" sz="1200" b="0" dirty="0">
                <a:solidFill>
                  <a:srgbClr val="9F1732"/>
                </a:solidFill>
                <a:latin typeface="+mn-lt"/>
              </a:rPr>
              <a:t>/самообвинения;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q"/>
            </a:pPr>
            <a:r>
              <a:rPr lang="ru-RU" sz="1200" b="0" dirty="0">
                <a:solidFill>
                  <a:srgbClr val="9F1732"/>
                </a:solidFill>
                <a:latin typeface="+mn-lt"/>
              </a:rPr>
              <a:t>страх снижения социального статуса, страх потери работы, негативного отношения со стороны близких;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q"/>
            </a:pPr>
            <a:r>
              <a:rPr lang="ru-RU" sz="1200" b="0" dirty="0">
                <a:solidFill>
                  <a:srgbClr val="9F1732"/>
                </a:solidFill>
                <a:latin typeface="+mn-lt"/>
              </a:rPr>
              <a:t>страх относительно своего будущего;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q"/>
            </a:pPr>
            <a:r>
              <a:rPr lang="ru-RU" sz="1200" b="0" dirty="0">
                <a:solidFill>
                  <a:srgbClr val="9F1732"/>
                </a:solidFill>
                <a:latin typeface="+mn-lt"/>
              </a:rPr>
              <a:t>отсутствие поддержки близких;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q"/>
            </a:pPr>
            <a:r>
              <a:rPr lang="ru-RU" sz="1200" b="0" dirty="0">
                <a:solidFill>
                  <a:srgbClr val="9F1732"/>
                </a:solidFill>
                <a:latin typeface="+mn-lt"/>
              </a:rPr>
              <a:t>отсутствие определения собственного здоровья как ценности;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q"/>
            </a:pPr>
            <a:r>
              <a:rPr lang="ru-RU" sz="1200" b="0" dirty="0">
                <a:solidFill>
                  <a:srgbClr val="9F1732"/>
                </a:solidFill>
                <a:latin typeface="+mn-lt"/>
              </a:rPr>
              <a:t>низкая информированность и компетентность в вопросах ВИЧ;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q"/>
            </a:pPr>
            <a:r>
              <a:rPr lang="ru-RU" sz="1200" b="0" dirty="0">
                <a:solidFill>
                  <a:srgbClr val="9F1732"/>
                </a:solidFill>
                <a:latin typeface="+mn-lt"/>
              </a:rPr>
              <a:t>низкое доверие к врачам и результативности АРВ-терапии;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q"/>
            </a:pPr>
            <a:r>
              <a:rPr lang="ru-RU" sz="1200" b="0" dirty="0">
                <a:solidFill>
                  <a:srgbClr val="9F1732"/>
                </a:solidFill>
                <a:latin typeface="+mn-lt"/>
              </a:rPr>
              <a:t>семейные и рабочие обязательства, препятствующие приверженности к лечению;</a:t>
            </a:r>
          </a:p>
          <a:p>
            <a:pPr marL="171450" indent="-171450">
              <a:buClr>
                <a:srgbClr val="9F1732"/>
              </a:buClr>
              <a:buFont typeface="Wingdings" panose="05000000000000000000" pitchFamily="2" charset="2"/>
              <a:buChar char="q"/>
            </a:pPr>
            <a:r>
              <a:rPr lang="ru-RU" sz="1200" b="0" dirty="0">
                <a:solidFill>
                  <a:srgbClr val="9F1732"/>
                </a:solidFill>
                <a:latin typeface="+mn-lt"/>
              </a:rPr>
              <a:t>потребление ПАВ, особенности образа жизни КГН.</a:t>
            </a:r>
          </a:p>
          <a:p>
            <a:pPr>
              <a:buClr>
                <a:srgbClr val="9F1732"/>
              </a:buClr>
            </a:pPr>
            <a:endParaRPr lang="ru-RU" sz="1000" b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BCA6886-E2A8-4F4D-889E-515DFA9449B9}"/>
              </a:ext>
            </a:extLst>
          </p:cNvPr>
          <p:cNvSpPr/>
          <p:nvPr/>
        </p:nvSpPr>
        <p:spPr>
          <a:xfrm>
            <a:off x="299725" y="1137251"/>
            <a:ext cx="475228" cy="509261"/>
          </a:xfrm>
          <a:prstGeom prst="ellipse">
            <a:avLst/>
          </a:prstGeom>
          <a:solidFill>
            <a:srgbClr val="148A68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99FF903-4DFF-40FB-8A97-BAA991E99085}"/>
              </a:ext>
            </a:extLst>
          </p:cNvPr>
          <p:cNvSpPr txBox="1"/>
          <p:nvPr/>
        </p:nvSpPr>
        <p:spPr>
          <a:xfrm>
            <a:off x="406118" y="1382600"/>
            <a:ext cx="279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900" dirty="0"/>
              <a:t>                </a:t>
            </a:r>
            <a:r>
              <a:rPr lang="ru-RU" sz="1050" dirty="0"/>
              <a:t>Индивидуальные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B74D2A1-3B6F-4C55-88CF-38D8C9F26CBC}"/>
              </a:ext>
            </a:extLst>
          </p:cNvPr>
          <p:cNvSpPr txBox="1"/>
          <p:nvPr/>
        </p:nvSpPr>
        <p:spPr>
          <a:xfrm>
            <a:off x="3372095" y="1345645"/>
            <a:ext cx="279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1050" dirty="0"/>
              <a:t>                Структурные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7503C1-362F-46AE-8576-2ABEA91B0535}"/>
              </a:ext>
            </a:extLst>
          </p:cNvPr>
          <p:cNvSpPr txBox="1"/>
          <p:nvPr/>
        </p:nvSpPr>
        <p:spPr>
          <a:xfrm>
            <a:off x="3573395" y="1282602"/>
            <a:ext cx="49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>
                <a:srgbClr val="9F1732"/>
              </a:buClr>
            </a:pPr>
            <a:r>
              <a:rPr lang="ru-RU" sz="1400" dirty="0"/>
              <a:t>  </a:t>
            </a:r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8D765EF0-3E8C-4BC2-9F2D-CB7D0D52BF5E}"/>
              </a:ext>
            </a:extLst>
          </p:cNvPr>
          <p:cNvSpPr/>
          <p:nvPr/>
        </p:nvSpPr>
        <p:spPr>
          <a:xfrm>
            <a:off x="6074627" y="1154267"/>
            <a:ext cx="475228" cy="475228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2B745E3-A4FF-4A29-9353-7B39546C0F58}"/>
              </a:ext>
            </a:extLst>
          </p:cNvPr>
          <p:cNvSpPr txBox="1"/>
          <p:nvPr/>
        </p:nvSpPr>
        <p:spPr>
          <a:xfrm>
            <a:off x="6141882" y="1382600"/>
            <a:ext cx="27942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900" dirty="0"/>
              <a:t>                </a:t>
            </a:r>
            <a:r>
              <a:rPr lang="ru-RU" sz="1050" dirty="0"/>
              <a:t>Социокультурные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5D572C-9C97-42BA-89C8-C60B4471388B}"/>
              </a:ext>
            </a:extLst>
          </p:cNvPr>
          <p:cNvSpPr txBox="1"/>
          <p:nvPr/>
        </p:nvSpPr>
        <p:spPr>
          <a:xfrm>
            <a:off x="6413559" y="1282602"/>
            <a:ext cx="497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>
                <a:srgbClr val="9F1732"/>
              </a:buClr>
            </a:pPr>
            <a:r>
              <a:rPr lang="ru-RU" sz="1400" dirty="0"/>
              <a:t>  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C23DDBE5-7DCA-4598-B11E-73C4B30D1565}"/>
              </a:ext>
            </a:extLst>
          </p:cNvPr>
          <p:cNvSpPr/>
          <p:nvPr/>
        </p:nvSpPr>
        <p:spPr>
          <a:xfrm>
            <a:off x="9030738" y="1154267"/>
            <a:ext cx="475228" cy="475228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DECE7D-454B-4121-AC7E-D3792A634D86}"/>
              </a:ext>
            </a:extLst>
          </p:cNvPr>
          <p:cNvSpPr txBox="1"/>
          <p:nvPr/>
        </p:nvSpPr>
        <p:spPr>
          <a:xfrm>
            <a:off x="9097993" y="1382600"/>
            <a:ext cx="2794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900" dirty="0"/>
              <a:t>           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14618E-6EDB-467A-92D4-BF5143AB9020}"/>
              </a:ext>
            </a:extLst>
          </p:cNvPr>
          <p:cNvSpPr txBox="1"/>
          <p:nvPr/>
        </p:nvSpPr>
        <p:spPr>
          <a:xfrm>
            <a:off x="9540939" y="1259489"/>
            <a:ext cx="2663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buClr>
                <a:srgbClr val="9F1732"/>
              </a:buClr>
            </a:pPr>
            <a:r>
              <a:rPr lang="ru-RU" sz="1000" dirty="0"/>
              <a:t>Институциональные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7E85C32F-8FBF-41EB-A66C-04E0F4A3CD09}"/>
              </a:ext>
            </a:extLst>
          </p:cNvPr>
          <p:cNvSpPr/>
          <p:nvPr/>
        </p:nvSpPr>
        <p:spPr>
          <a:xfrm>
            <a:off x="477796" y="1946123"/>
            <a:ext cx="108000" cy="108000"/>
          </a:xfrm>
          <a:prstGeom prst="ellipse">
            <a:avLst/>
          </a:prstGeom>
          <a:solidFill>
            <a:srgbClr val="148A68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F9B94C3E-3570-4141-81B8-267F6885900F}"/>
              </a:ext>
            </a:extLst>
          </p:cNvPr>
          <p:cNvSpPr/>
          <p:nvPr/>
        </p:nvSpPr>
        <p:spPr>
          <a:xfrm>
            <a:off x="477796" y="3479648"/>
            <a:ext cx="108000" cy="108000"/>
          </a:xfrm>
          <a:prstGeom prst="ellipse">
            <a:avLst/>
          </a:prstGeom>
          <a:solidFill>
            <a:srgbClr val="148A68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692D3006-19F7-4347-ACD1-D56289C685DC}"/>
              </a:ext>
            </a:extLst>
          </p:cNvPr>
          <p:cNvSpPr/>
          <p:nvPr/>
        </p:nvSpPr>
        <p:spPr>
          <a:xfrm>
            <a:off x="477796" y="4241648"/>
            <a:ext cx="108000" cy="108000"/>
          </a:xfrm>
          <a:prstGeom prst="ellipse">
            <a:avLst/>
          </a:prstGeom>
          <a:solidFill>
            <a:srgbClr val="148A68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5CCBE5AE-7693-4190-BDB6-A7E5927F6072}"/>
              </a:ext>
            </a:extLst>
          </p:cNvPr>
          <p:cNvSpPr/>
          <p:nvPr/>
        </p:nvSpPr>
        <p:spPr>
          <a:xfrm>
            <a:off x="3410531" y="1946123"/>
            <a:ext cx="108000" cy="108000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05B1FD2B-CC6C-44A1-BD31-B0FD85F51082}"/>
              </a:ext>
            </a:extLst>
          </p:cNvPr>
          <p:cNvSpPr/>
          <p:nvPr/>
        </p:nvSpPr>
        <p:spPr>
          <a:xfrm>
            <a:off x="3410531" y="3479648"/>
            <a:ext cx="108000" cy="108000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B5130CCB-5C5C-4409-A340-8AA27AD5FEB6}"/>
              </a:ext>
            </a:extLst>
          </p:cNvPr>
          <p:cNvSpPr/>
          <p:nvPr/>
        </p:nvSpPr>
        <p:spPr>
          <a:xfrm>
            <a:off x="3410531" y="4241648"/>
            <a:ext cx="108000" cy="108000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2458B595-31DE-4A1A-B444-44FF42E545C9}"/>
              </a:ext>
            </a:extLst>
          </p:cNvPr>
          <p:cNvSpPr/>
          <p:nvPr/>
        </p:nvSpPr>
        <p:spPr>
          <a:xfrm>
            <a:off x="3410531" y="5480184"/>
            <a:ext cx="108000" cy="108000"/>
          </a:xfrm>
          <a:prstGeom prst="ellipse">
            <a:avLst/>
          </a:prstGeom>
          <a:solidFill>
            <a:srgbClr val="1BB78A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4D279D0B-7353-47FC-B771-24E962C757B4}"/>
              </a:ext>
            </a:extLst>
          </p:cNvPr>
          <p:cNvSpPr/>
          <p:nvPr/>
        </p:nvSpPr>
        <p:spPr>
          <a:xfrm>
            <a:off x="6267568" y="1946123"/>
            <a:ext cx="108000" cy="108000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E29D3F93-89BA-42AB-A996-C750D0B63D5D}"/>
              </a:ext>
            </a:extLst>
          </p:cNvPr>
          <p:cNvSpPr/>
          <p:nvPr/>
        </p:nvSpPr>
        <p:spPr>
          <a:xfrm>
            <a:off x="6267568" y="3479648"/>
            <a:ext cx="108000" cy="108000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1EE93F03-8E28-45D7-B87A-499ED761B16C}"/>
              </a:ext>
            </a:extLst>
          </p:cNvPr>
          <p:cNvSpPr/>
          <p:nvPr/>
        </p:nvSpPr>
        <p:spPr>
          <a:xfrm>
            <a:off x="6267568" y="5013173"/>
            <a:ext cx="108000" cy="108000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7A64BF78-16BE-4A0A-9DFB-119D79A6E5F7}"/>
              </a:ext>
            </a:extLst>
          </p:cNvPr>
          <p:cNvSpPr/>
          <p:nvPr/>
        </p:nvSpPr>
        <p:spPr>
          <a:xfrm>
            <a:off x="6267568" y="5480184"/>
            <a:ext cx="108000" cy="108000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517249EC-504D-456C-AC87-C8ED25C8A81D}"/>
              </a:ext>
            </a:extLst>
          </p:cNvPr>
          <p:cNvSpPr/>
          <p:nvPr/>
        </p:nvSpPr>
        <p:spPr>
          <a:xfrm>
            <a:off x="9220935" y="1946123"/>
            <a:ext cx="108000" cy="108000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E82C8DDA-4F13-42AA-BF63-3F0BFF6797C1}"/>
              </a:ext>
            </a:extLst>
          </p:cNvPr>
          <p:cNvSpPr/>
          <p:nvPr/>
        </p:nvSpPr>
        <p:spPr>
          <a:xfrm>
            <a:off x="9220935" y="3479648"/>
            <a:ext cx="108000" cy="108000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0714D92F-1A03-42C7-B8B7-A09DD5C9EE98}"/>
              </a:ext>
            </a:extLst>
          </p:cNvPr>
          <p:cNvSpPr/>
          <p:nvPr/>
        </p:nvSpPr>
        <p:spPr>
          <a:xfrm>
            <a:off x="9220935" y="5013173"/>
            <a:ext cx="108000" cy="108000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D1958F5C-6DF3-4D85-85D7-324CF721793A}"/>
              </a:ext>
            </a:extLst>
          </p:cNvPr>
          <p:cNvSpPr/>
          <p:nvPr/>
        </p:nvSpPr>
        <p:spPr>
          <a:xfrm>
            <a:off x="9220935" y="5480184"/>
            <a:ext cx="108000" cy="108000"/>
          </a:xfrm>
          <a:prstGeom prst="ellipse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148A68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633E17-1C9A-4BBD-9C3F-1A081BB1C63C}"/>
              </a:ext>
            </a:extLst>
          </p:cNvPr>
          <p:cNvSpPr txBox="1"/>
          <p:nvPr/>
        </p:nvSpPr>
        <p:spPr>
          <a:xfrm>
            <a:off x="3518531" y="1772553"/>
            <a:ext cx="284536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solidFill>
                <a:srgbClr val="9F173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отсутствие гражданства, документов для постановки на учёт в ЦС (паспорт, полис, регистрация и пр.);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бедность (существенная ограниченность жизненных шансов);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дефицит бюджетных средств (федеральный и региональный бюджеты) на закупку необходимого количества АРВ-препаратов с учетом роста выявления новых случаев и временно проживающих граждан;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дискриминация, в том числе в медучреждениях;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репрессивное административное и уголовное законодательство (в отношении действий СР, ЛУИН, ЛУН);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законодательство об иностранных агентах, существенно затрудняющее деятельность ВИЧ-сервисных НКО и ставящее их на грань закрытия;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недоверие государственным структурам в целом, которое распространено в обществе, что влияет на наблюдаемое низкое доверие врачам среди КГН.</a:t>
            </a:r>
          </a:p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159689-B30B-4ED8-BA94-A9EBBA7103AB}"/>
              </a:ext>
            </a:extLst>
          </p:cNvPr>
          <p:cNvSpPr txBox="1"/>
          <p:nvPr/>
        </p:nvSpPr>
        <p:spPr>
          <a:xfrm>
            <a:off x="6375567" y="1673471"/>
            <a:ext cx="2655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распространенная стигматизация ЛЖВ, ЛУИН, СР, ТГЛ,МСМ;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мифологизация ВИЧ в публичном и медийном дискурсе;</a:t>
            </a:r>
            <a:r>
              <a:rPr lang="ru-RU" sz="1200" dirty="0">
                <a:solidFill>
                  <a:srgbClr val="9F1732"/>
                </a:solidFill>
                <a:effectLst/>
              </a:rPr>
              <a:t> недостаток знаний о ВИЧ-инфекции </a:t>
            </a:r>
            <a:endParaRPr lang="ru-RU" sz="1200" dirty="0">
              <a:solidFill>
                <a:srgbClr val="9F1732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распространённость агрессивного ВИЧ-диссидентства;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узость/недостаточность сексуального образования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FA2E0F-93F2-47C9-B77D-72966B11C4C0}"/>
              </a:ext>
            </a:extLst>
          </p:cNvPr>
          <p:cNvSpPr txBox="1"/>
          <p:nvPr/>
        </p:nvSpPr>
        <p:spPr>
          <a:xfrm>
            <a:off x="9364258" y="1734043"/>
            <a:ext cx="256058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9F1732"/>
                </a:solidFill>
              </a:rPr>
              <a:t>Включающие возможности медицинских учреждений: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бюрократические барьеры (сложные для КГН бюрократические процедуры сбора и оформления документов при постановке на ДУ);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алгоритм тестирования при постановке диагноза в ЦС предполагает период ожидания результата, который некоторые представители КГН используют реверсивно, пропадая из поля зрения ЦС;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перегруженность врачей медучреждений, включая ЦС, нехватка узких специалистов, </a:t>
            </a:r>
            <a:r>
              <a:rPr lang="ru-RU" sz="1200" b="1" dirty="0">
                <a:solidFill>
                  <a:srgbClr val="9F1732"/>
                </a:solidFill>
              </a:rPr>
              <a:t>социальных работников</a:t>
            </a:r>
            <a:r>
              <a:rPr lang="ru-RU" sz="1200" dirty="0">
                <a:solidFill>
                  <a:srgbClr val="9F1732"/>
                </a:solidFill>
              </a:rPr>
              <a:t>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нехватка легкодоступного доверительного и понятного консультирования в ЦС;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изменения схем лечения;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перебои с АРВ-препаратами;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ru-RU" sz="1200" dirty="0">
                <a:solidFill>
                  <a:srgbClr val="9F1732"/>
                </a:solidFill>
              </a:rPr>
              <a:t>ограниченность ресурсов для закупки качественных препаратов, в том числе из регионального бюджета.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71551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42BF108-5182-42F0-BB25-973343F913F9}"/>
              </a:ext>
            </a:extLst>
          </p:cNvPr>
          <p:cNvSpPr/>
          <p:nvPr/>
        </p:nvSpPr>
        <p:spPr>
          <a:xfrm>
            <a:off x="7405764" y="0"/>
            <a:ext cx="4786235" cy="6858000"/>
          </a:xfrm>
          <a:prstGeom prst="rect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23966B8C-1C1B-4F2B-9162-968A0C2EA86B}"/>
              </a:ext>
            </a:extLst>
          </p:cNvPr>
          <p:cNvSpPr/>
          <p:nvPr/>
        </p:nvSpPr>
        <p:spPr>
          <a:xfrm>
            <a:off x="144044" y="5531234"/>
            <a:ext cx="475228" cy="475228"/>
          </a:xfrm>
          <a:prstGeom prst="ellipse">
            <a:avLst/>
          </a:prstGeom>
          <a:solidFill>
            <a:srgbClr val="BFBFBF">
              <a:alpha val="16078"/>
            </a:srgb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7D5C25F-296D-42D1-BF24-EBF3EC57E9A6}"/>
              </a:ext>
            </a:extLst>
          </p:cNvPr>
          <p:cNvSpPr/>
          <p:nvPr/>
        </p:nvSpPr>
        <p:spPr>
          <a:xfrm>
            <a:off x="8349446" y="311630"/>
            <a:ext cx="699578" cy="699578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A086E79-82FD-4F23-8AEF-6FD6FBED2CED}"/>
              </a:ext>
            </a:extLst>
          </p:cNvPr>
          <p:cNvCxnSpPr/>
          <p:nvPr/>
        </p:nvCxnSpPr>
        <p:spPr>
          <a:xfrm>
            <a:off x="0" y="1011208"/>
            <a:ext cx="12204000" cy="0"/>
          </a:xfrm>
          <a:prstGeom prst="line">
            <a:avLst/>
          </a:prstGeom>
          <a:ln w="28575">
            <a:solidFill>
              <a:srgbClr val="9F173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67998D7-1847-44F3-9177-EBB99098E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434" y="1277414"/>
            <a:ext cx="471169" cy="471169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4A2DB1-F4D3-47CA-BAC3-BC508B567062}"/>
              </a:ext>
            </a:extLst>
          </p:cNvPr>
          <p:cNvSpPr/>
          <p:nvPr/>
        </p:nvSpPr>
        <p:spPr>
          <a:xfrm>
            <a:off x="258952" y="1049005"/>
            <a:ext cx="699578" cy="699578"/>
          </a:xfrm>
          <a:prstGeom prst="ellipse">
            <a:avLst/>
          </a:prstGeom>
          <a:solidFill>
            <a:srgbClr val="BFBFBF">
              <a:alpha val="16078"/>
            </a:srgb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3" name="Text Box 65">
            <a:extLst>
              <a:ext uri="{FF2B5EF4-FFF2-40B4-BE49-F238E27FC236}">
                <a16:creationId xmlns:a16="http://schemas.microsoft.com/office/drawing/2014/main" id="{2D69E201-DD56-4426-8EF1-7DEA32E06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305" y="4678114"/>
            <a:ext cx="4068000" cy="2099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 anchor="b" anchorCtr="0">
            <a:spAutoFit/>
          </a:bodyPr>
          <a:lstStyle/>
          <a:p>
            <a:pPr eaLnBrk="0" hangingPunct="0"/>
            <a:r>
              <a:rPr lang="ru-RU" sz="750" b="1" i="1" dirty="0">
                <a:solidFill>
                  <a:srgbClr val="888B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Вопрос «Почему Вы не сдавали тест на ВИЧ-инфекцию?»</a:t>
            </a:r>
            <a:endParaRPr lang="ru-RU" sz="750" i="1" dirty="0">
              <a:solidFill>
                <a:srgbClr val="888B8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EE88493A-6608-43CE-A35C-1BA0AFE71192}"/>
              </a:ext>
            </a:extLst>
          </p:cNvPr>
          <p:cNvSpPr txBox="1">
            <a:spLocks/>
          </p:cNvSpPr>
          <p:nvPr/>
        </p:nvSpPr>
        <p:spPr>
          <a:xfrm>
            <a:off x="308427" y="338806"/>
            <a:ext cx="11548611" cy="490066"/>
          </a:xfrm>
          <a:prstGeom prst="rect">
            <a:avLst/>
          </a:prstGeom>
          <a:ln w="3175">
            <a:miter lim="400000"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b="1" kern="1200" normalizeH="0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6350"/>
            <a:r>
              <a:rPr lang="ru-RU" sz="2400" dirty="0">
                <a:solidFill>
                  <a:srgbClr val="9F1732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Барьеры тестирования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3F1A73E-DF3C-4BB4-8210-D3E9B285F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3235" y="496374"/>
            <a:ext cx="432000" cy="432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A4D4A5-6799-43FB-BA64-E9C88004243D}"/>
              </a:ext>
            </a:extLst>
          </p:cNvPr>
          <p:cNvSpPr/>
          <p:nvPr/>
        </p:nvSpPr>
        <p:spPr>
          <a:xfrm>
            <a:off x="1164101" y="1240928"/>
            <a:ext cx="2505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Представители КГН </a:t>
            </a:r>
          </a:p>
          <a:p>
            <a:r>
              <a:rPr lang="ru-RU" sz="1000" b="1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(онлайн опрос, </a:t>
            </a:r>
            <a:r>
              <a:rPr lang="en-US" sz="1000" b="1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N=1646</a:t>
            </a:r>
            <a:r>
              <a:rPr lang="ru-RU" sz="1000" b="1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DC473B-C03D-4F48-A4B9-E3AE5FBD8DC1}"/>
              </a:ext>
            </a:extLst>
          </p:cNvPr>
          <p:cNvSpPr/>
          <p:nvPr/>
        </p:nvSpPr>
        <p:spPr>
          <a:xfrm>
            <a:off x="9177050" y="338806"/>
            <a:ext cx="2176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Эксперты </a:t>
            </a:r>
          </a:p>
          <a:p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(интервью)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B04BD2-6257-4355-859D-1A80ADE27FAA}"/>
              </a:ext>
            </a:extLst>
          </p:cNvPr>
          <p:cNvSpPr txBox="1"/>
          <p:nvPr/>
        </p:nvSpPr>
        <p:spPr>
          <a:xfrm>
            <a:off x="156117" y="5617072"/>
            <a:ext cx="7249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1000" b="0" dirty="0"/>
              <a:t> </a:t>
            </a:r>
            <a:r>
              <a:rPr lang="ru-RU" sz="1200" dirty="0">
                <a:solidFill>
                  <a:srgbClr val="9F1732"/>
                </a:solidFill>
              </a:rPr>
              <a:t>Барьеры по городам: </a:t>
            </a:r>
            <a:r>
              <a:rPr lang="ru-RU" sz="1200" b="0" dirty="0">
                <a:solidFill>
                  <a:srgbClr val="9F1732"/>
                </a:solidFill>
              </a:rPr>
              <a:t>везде – «не было необходимости» на 1 месте 53</a:t>
            </a:r>
            <a:r>
              <a:rPr lang="ru-RU" sz="1200" dirty="0">
                <a:solidFill>
                  <a:srgbClr val="9F1732"/>
                </a:solidFill>
              </a:rPr>
              <a:t>-</a:t>
            </a:r>
            <a:r>
              <a:rPr lang="ru-RU" sz="1200" b="0" dirty="0">
                <a:solidFill>
                  <a:srgbClr val="9F1732"/>
                </a:solidFill>
              </a:rPr>
              <a:t>62%,  </a:t>
            </a:r>
          </a:p>
          <a:p>
            <a:pPr marL="171450" indent="-171450" algn="just">
              <a:buClr>
                <a:srgbClr val="9F1732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rgbClr val="9F1732"/>
                </a:solidFill>
              </a:rPr>
              <a:t>Санкт-Петербург </a:t>
            </a:r>
            <a:r>
              <a:rPr lang="ru-RU" sz="1200" b="0" dirty="0"/>
              <a:t>31% не знают, где сдать тест;</a:t>
            </a:r>
            <a:r>
              <a:rPr lang="ru-RU" sz="1200" b="0" dirty="0">
                <a:solidFill>
                  <a:srgbClr val="9F1732"/>
                </a:solidFill>
              </a:rPr>
              <a:t> </a:t>
            </a:r>
          </a:p>
          <a:p>
            <a:pPr marL="171450" indent="-171450" algn="just">
              <a:buClr>
                <a:srgbClr val="9F1732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rgbClr val="9F1732"/>
                </a:solidFill>
              </a:rPr>
              <a:t>Москва </a:t>
            </a:r>
            <a:r>
              <a:rPr lang="ru-RU" sz="1200" b="0" dirty="0"/>
              <a:t>13% не было тестов в медучреждении;</a:t>
            </a:r>
            <a:r>
              <a:rPr lang="ru-RU" sz="1200" b="0" dirty="0">
                <a:solidFill>
                  <a:srgbClr val="9F1732"/>
                </a:solidFill>
              </a:rPr>
              <a:t> </a:t>
            </a:r>
          </a:p>
          <a:p>
            <a:pPr marL="171450" indent="-171450" algn="just">
              <a:buClr>
                <a:srgbClr val="9F1732"/>
              </a:buClr>
              <a:buFont typeface="Wingdings" panose="05000000000000000000" pitchFamily="2" charset="2"/>
              <a:buChar char="Ø"/>
            </a:pPr>
            <a:r>
              <a:rPr lang="ru-RU" sz="1200" b="0" dirty="0">
                <a:solidFill>
                  <a:srgbClr val="9F1732"/>
                </a:solidFill>
              </a:rPr>
              <a:t>Челябинск</a:t>
            </a:r>
            <a:r>
              <a:rPr lang="ru-RU" sz="1200" b="0" dirty="0"/>
              <a:t> 25% боюсь узнать результат; недоброжелательное отношение врачей («</a:t>
            </a:r>
            <a:r>
              <a:rPr lang="ru-RU" sz="1200" b="0" i="1" dirty="0"/>
              <a:t>будто ты не человек вовсе</a:t>
            </a:r>
            <a:r>
              <a:rPr lang="ru-RU" sz="1200" b="0" dirty="0"/>
              <a:t>», </a:t>
            </a:r>
            <a:r>
              <a:rPr lang="ru-RU" sz="1200" b="0" i="1" dirty="0"/>
              <a:t>«пофигизм к людям»</a:t>
            </a:r>
            <a:r>
              <a:rPr lang="ru-RU" sz="1200" b="0" dirty="0"/>
              <a:t>);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0F9AE7-84B1-4DA1-B1A3-896F8EA40C17}"/>
              </a:ext>
            </a:extLst>
          </p:cNvPr>
          <p:cNvSpPr txBox="1"/>
          <p:nvPr/>
        </p:nvSpPr>
        <p:spPr>
          <a:xfrm>
            <a:off x="4626005" y="1049005"/>
            <a:ext cx="2689061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1200" b="0" dirty="0">
                <a:solidFill>
                  <a:srgbClr val="9F1732"/>
                </a:solidFill>
              </a:rPr>
              <a:t>Основными барьеры для ЛУИН: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50% не было необходимости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37%- боюсь оказаться ВИЧ+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25%- </a:t>
            </a:r>
            <a:r>
              <a:rPr lang="ru-RU" sz="1000" b="0" dirty="0">
                <a:solidFill>
                  <a:srgbClr val="0070C0"/>
                </a:solidFill>
              </a:rPr>
              <a:t>не знаю, где сдать тест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По 12% - боюсь разглашения </a:t>
            </a:r>
            <a:r>
              <a:rPr lang="ru-RU" sz="1000" b="0" dirty="0" err="1"/>
              <a:t>резуль</a:t>
            </a:r>
            <a:r>
              <a:rPr lang="ru-RU" sz="1000" b="0" dirty="0"/>
              <a:t>-</a:t>
            </a:r>
          </a:p>
          <a:p>
            <a:pPr>
              <a:buClr>
                <a:srgbClr val="9F1732"/>
              </a:buClr>
            </a:pPr>
            <a:r>
              <a:rPr lang="ru-RU" sz="1000" b="0" dirty="0"/>
              <a:t>тата, </a:t>
            </a:r>
            <a:r>
              <a:rPr lang="ru-RU" sz="1000" b="0" dirty="0">
                <a:solidFill>
                  <a:srgbClr val="FF0000"/>
                </a:solidFill>
              </a:rPr>
              <a:t>ВИЧ-инфекция не существует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endParaRPr lang="ru-RU" sz="1000" b="0" dirty="0"/>
          </a:p>
          <a:p>
            <a:pPr>
              <a:buClr>
                <a:srgbClr val="9F1732"/>
              </a:buClr>
            </a:pPr>
            <a:r>
              <a:rPr lang="ru-RU" sz="1100" b="0" dirty="0">
                <a:solidFill>
                  <a:srgbClr val="9F1732"/>
                </a:solidFill>
              </a:rPr>
              <a:t>Основные барьеры СР: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По 23% - </a:t>
            </a:r>
            <a:r>
              <a:rPr lang="ru-RU" sz="1000" b="0" dirty="0">
                <a:solidFill>
                  <a:srgbClr val="0070C0"/>
                </a:solidFill>
              </a:rPr>
              <a:t>не знаю, где сдать тест</a:t>
            </a:r>
            <a:r>
              <a:rPr lang="ru-RU" sz="1000" b="0" dirty="0"/>
              <a:t>, боюсь узнать результат, неудобно работает процедурный кабинет;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По 15% - не было необходимости, тестов в учреждении, боюсь разглашения результата; </a:t>
            </a:r>
          </a:p>
          <a:p>
            <a:pPr>
              <a:buClr>
                <a:srgbClr val="9F1732"/>
              </a:buClr>
            </a:pPr>
            <a:endParaRPr lang="ru-RU" sz="1000" b="0" dirty="0"/>
          </a:p>
          <a:p>
            <a:pPr>
              <a:buClr>
                <a:srgbClr val="9F1732"/>
              </a:buClr>
            </a:pPr>
            <a:r>
              <a:rPr lang="ru-RU" sz="1100" b="0" dirty="0">
                <a:solidFill>
                  <a:srgbClr val="9F1732"/>
                </a:solidFill>
              </a:rPr>
              <a:t>Основные барьеры МСМ: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49,3% - не было необходимости;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31% - </a:t>
            </a:r>
            <a:r>
              <a:rPr lang="ru-RU" sz="1000" b="0" dirty="0">
                <a:solidFill>
                  <a:srgbClr val="0070C0"/>
                </a:solidFill>
              </a:rPr>
              <a:t>не знаю, где сдать тест</a:t>
            </a:r>
            <a:r>
              <a:rPr lang="ru-RU" sz="1000" b="0" dirty="0"/>
              <a:t>;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18% - боюсь разглашения результата;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По 16% - боюсь узнать результат, оказаться ВИЧ+ </a:t>
            </a:r>
          </a:p>
          <a:p>
            <a:pPr>
              <a:buClr>
                <a:srgbClr val="9F1732"/>
              </a:buClr>
            </a:pPr>
            <a:endParaRPr lang="ru-RU" sz="1000" b="0" dirty="0"/>
          </a:p>
          <a:p>
            <a:pPr>
              <a:buClr>
                <a:srgbClr val="9F1732"/>
              </a:buClr>
            </a:pPr>
            <a:r>
              <a:rPr lang="ru-RU" sz="1200" b="0" dirty="0">
                <a:solidFill>
                  <a:srgbClr val="9F1732"/>
                </a:solidFill>
              </a:rPr>
              <a:t>Основные барьеры ТГЛ: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28% - не было необходимости;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11% - </a:t>
            </a:r>
            <a:r>
              <a:rPr lang="ru-RU" sz="1000" b="0" dirty="0">
                <a:solidFill>
                  <a:srgbClr val="0070C0"/>
                </a:solidFill>
              </a:rPr>
              <a:t>не знаю, где сдать тест</a:t>
            </a:r>
            <a:r>
              <a:rPr lang="ru-RU" sz="1000" b="0" dirty="0"/>
              <a:t>;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По 5% - боюсь узнать результат, оказаться ВИЧ+ </a:t>
            </a:r>
          </a:p>
          <a:p>
            <a:pPr>
              <a:buClr>
                <a:srgbClr val="9F1732"/>
              </a:buClr>
            </a:pPr>
            <a:endParaRPr lang="ru-RU" sz="1000" b="0" dirty="0"/>
          </a:p>
          <a:p>
            <a:pPr algn="just">
              <a:buClr>
                <a:srgbClr val="9F1732"/>
              </a:buClr>
            </a:pPr>
            <a:endParaRPr lang="ru-RU" sz="1000" b="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E754B8-9272-497B-897C-78ACDDFD36EF}"/>
              </a:ext>
            </a:extLst>
          </p:cNvPr>
          <p:cNvSpPr txBox="1"/>
          <p:nvPr/>
        </p:nvSpPr>
        <p:spPr>
          <a:xfrm>
            <a:off x="7327139" y="986441"/>
            <a:ext cx="45299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F1732"/>
              </a:buClr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Выделены следующие барьеры при тестировании:</a:t>
            </a:r>
          </a:p>
          <a:p>
            <a:pPr>
              <a:buClr>
                <a:srgbClr val="9F1732"/>
              </a:buClr>
            </a:pP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информированность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ВИЧ-инфекции, путях передачи, факторах риска (</a:t>
            </a:r>
            <a:r>
              <a:rPr lang="ru-RU" sz="105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легкого доступа к достоверной информации; наличие мифов и ВИЧ-</a:t>
            </a:r>
            <a:r>
              <a:rPr lang="ru-RU" sz="105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диссидентсва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 </a:t>
            </a:r>
            <a:endParaRPr lang="ru-RU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Незнание мест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тестирования на ВИЧ (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проблемно для ТГЛ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отторжение сервисов для МСМ как нежелание смешивать идентичность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нехватка программ и их финансирования для привлечения к профилактике и тестированию КГН и  мигрантов;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Стигматизация ЛЖВ и КГН в обществе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боязнь причисления себя к какой-то уязвимой группе, дискриминации со стороны родных, знакомых, общества; страх одиночества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Мигранты: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отсутствие документов, двойная стигматизация, боязнь депортации;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Необходимость долго работать с ЛУИН, СР (НКО),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чтобы они поняли важность тестирования;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ru-RU" sz="1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Нам лет по 18 было, было ощущение, что люди, которые в нашем кругу, болеть такими болезнями не могут» (ЛУИН); 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 отработанные процедуры работы с МСМ и ТГЛ; необходимо социальное сопровождение и РК для всех КГН;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барьеры: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потребление ПАВ (ЛУИН – несовместимость ПАВ и АРТ); транс-переход и мисгендеринг (ТГЛ – эндокринные препараты, хирургические вмешательства);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 раскрытия гомосексуального статуса, </a:t>
            </a:r>
            <a:r>
              <a:rPr lang="ru-RU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химсекс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(МСМ); страх потерять работу и незнание мест </a:t>
            </a:r>
            <a:r>
              <a:rPr lang="ru-RU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низкопороговых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пунктов тестирования (СР);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Безответственное отношение к здоровью  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chemeClr val="bg1"/>
              </a:buClr>
            </a:pP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Самостоятельно чаще проходят тестирование </a:t>
            </a:r>
            <a:r>
              <a:rPr lang="ru-RU" sz="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МСМ, СР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(после ситуаций рискового поведения или по нормам «борделей»), реже – общее население, мужчины (в том числе клиенты СР), люди с низким уровнем доходов, низким уровнем образования, жители небольших поселений.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14767-109E-4928-A9F8-1E133381933E}"/>
              </a:ext>
            </a:extLst>
          </p:cNvPr>
          <p:cNvSpPr txBox="1"/>
          <p:nvPr/>
        </p:nvSpPr>
        <p:spPr>
          <a:xfrm>
            <a:off x="1608992" y="2136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296435-9028-4EF0-8D2F-682DE29FF9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849263"/>
            <a:ext cx="4636921" cy="362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551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42BF108-5182-42F0-BB25-973343F913F9}"/>
              </a:ext>
            </a:extLst>
          </p:cNvPr>
          <p:cNvSpPr/>
          <p:nvPr/>
        </p:nvSpPr>
        <p:spPr>
          <a:xfrm>
            <a:off x="7405764" y="0"/>
            <a:ext cx="4786235" cy="6858000"/>
          </a:xfrm>
          <a:prstGeom prst="rect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23966B8C-1C1B-4F2B-9162-968A0C2EA86B}"/>
              </a:ext>
            </a:extLst>
          </p:cNvPr>
          <p:cNvSpPr/>
          <p:nvPr/>
        </p:nvSpPr>
        <p:spPr>
          <a:xfrm>
            <a:off x="97347" y="5641894"/>
            <a:ext cx="475228" cy="475228"/>
          </a:xfrm>
          <a:prstGeom prst="ellipse">
            <a:avLst/>
          </a:prstGeom>
          <a:solidFill>
            <a:srgbClr val="BFBFBF">
              <a:alpha val="16078"/>
            </a:srgb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7D5C25F-296D-42D1-BF24-EBF3EC57E9A6}"/>
              </a:ext>
            </a:extLst>
          </p:cNvPr>
          <p:cNvSpPr/>
          <p:nvPr/>
        </p:nvSpPr>
        <p:spPr>
          <a:xfrm>
            <a:off x="8349446" y="311630"/>
            <a:ext cx="699578" cy="699578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A086E79-82FD-4F23-8AEF-6FD6FBED2CED}"/>
              </a:ext>
            </a:extLst>
          </p:cNvPr>
          <p:cNvCxnSpPr/>
          <p:nvPr/>
        </p:nvCxnSpPr>
        <p:spPr>
          <a:xfrm>
            <a:off x="0" y="1011208"/>
            <a:ext cx="12204000" cy="0"/>
          </a:xfrm>
          <a:prstGeom prst="line">
            <a:avLst/>
          </a:prstGeom>
          <a:ln w="28575">
            <a:solidFill>
              <a:srgbClr val="9F173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67998D7-1847-44F3-9177-EBB99098E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434" y="1277414"/>
            <a:ext cx="471169" cy="471169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4A2DB1-F4D3-47CA-BAC3-BC508B567062}"/>
              </a:ext>
            </a:extLst>
          </p:cNvPr>
          <p:cNvSpPr/>
          <p:nvPr/>
        </p:nvSpPr>
        <p:spPr>
          <a:xfrm>
            <a:off x="258952" y="1049005"/>
            <a:ext cx="699578" cy="699578"/>
          </a:xfrm>
          <a:prstGeom prst="ellipse">
            <a:avLst/>
          </a:prstGeom>
          <a:solidFill>
            <a:srgbClr val="BFBFBF">
              <a:alpha val="16078"/>
            </a:srgb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EE88493A-6608-43CE-A35C-1BA0AFE71192}"/>
              </a:ext>
            </a:extLst>
          </p:cNvPr>
          <p:cNvSpPr txBox="1">
            <a:spLocks/>
          </p:cNvSpPr>
          <p:nvPr/>
        </p:nvSpPr>
        <p:spPr>
          <a:xfrm>
            <a:off x="308427" y="338806"/>
            <a:ext cx="11548611" cy="490066"/>
          </a:xfrm>
          <a:prstGeom prst="rect">
            <a:avLst/>
          </a:prstGeom>
          <a:ln w="3175">
            <a:miter lim="400000"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b="1" kern="1200" normalizeH="0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6350"/>
            <a:r>
              <a:rPr lang="ru-RU" sz="2400" dirty="0">
                <a:solidFill>
                  <a:srgbClr val="9F1732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Барьеры диспансеризации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3F1A73E-DF3C-4BB4-8210-D3E9B285F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3235" y="496374"/>
            <a:ext cx="432000" cy="432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A4D4A5-6799-43FB-BA64-E9C88004243D}"/>
              </a:ext>
            </a:extLst>
          </p:cNvPr>
          <p:cNvSpPr/>
          <p:nvPr/>
        </p:nvSpPr>
        <p:spPr>
          <a:xfrm>
            <a:off x="1164101" y="1240928"/>
            <a:ext cx="2505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Представители КГН </a:t>
            </a:r>
          </a:p>
          <a:p>
            <a:r>
              <a:rPr lang="ru-RU" sz="1000" b="1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(онлайн опрос)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DC473B-C03D-4F48-A4B9-E3AE5FBD8DC1}"/>
              </a:ext>
            </a:extLst>
          </p:cNvPr>
          <p:cNvSpPr/>
          <p:nvPr/>
        </p:nvSpPr>
        <p:spPr>
          <a:xfrm>
            <a:off x="9177050" y="338806"/>
            <a:ext cx="2176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Эксперты </a:t>
            </a:r>
          </a:p>
          <a:p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(интервью)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B04BD2-6257-4355-859D-1A80ADE27FAA}"/>
              </a:ext>
            </a:extLst>
          </p:cNvPr>
          <p:cNvSpPr txBox="1"/>
          <p:nvPr/>
        </p:nvSpPr>
        <p:spPr>
          <a:xfrm>
            <a:off x="97347" y="5729428"/>
            <a:ext cx="73084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1000" b="0" dirty="0"/>
              <a:t>На первом месте – институциональные барьеры, на втором – индивидуальные; структурные барьеры, вопреки распространенному мнению о высокой актуальности для ЛУИН, чаще встречаются у ТГЛ</a:t>
            </a:r>
          </a:p>
          <a:p>
            <a:pPr algn="just">
              <a:buClr>
                <a:srgbClr val="9F1732"/>
              </a:buClr>
            </a:pPr>
            <a:r>
              <a:rPr lang="ru-RU" sz="1000" dirty="0">
                <a:solidFill>
                  <a:srgbClr val="9F1732"/>
                </a:solidFill>
              </a:rPr>
              <a:t>Барьеры ДУ по городам, </a:t>
            </a:r>
            <a:r>
              <a:rPr lang="ru-RU" sz="1000" b="0" dirty="0">
                <a:solidFill>
                  <a:srgbClr val="9F1732"/>
                </a:solidFill>
              </a:rPr>
              <a:t>везде –большие очереди и неудобно расположен ЦС 32-38%, </a:t>
            </a:r>
          </a:p>
          <a:p>
            <a:pPr algn="just">
              <a:buClr>
                <a:srgbClr val="9F1732"/>
              </a:buClr>
            </a:pPr>
            <a:r>
              <a:rPr lang="ru-RU" sz="1000" b="0" dirty="0">
                <a:solidFill>
                  <a:srgbClr val="9F1732"/>
                </a:solidFill>
              </a:rPr>
              <a:t> Санкт-Петербург </a:t>
            </a:r>
            <a:r>
              <a:rPr lang="ru-RU" sz="1000" b="0" dirty="0"/>
              <a:t>27% трудно выбрать время в связи с работой,</a:t>
            </a:r>
            <a:r>
              <a:rPr lang="ru-RU" sz="1000" b="0" dirty="0">
                <a:solidFill>
                  <a:srgbClr val="9F1732"/>
                </a:solidFill>
              </a:rPr>
              <a:t> </a:t>
            </a:r>
            <a:r>
              <a:rPr lang="ru-RU" sz="1000" b="0" dirty="0"/>
              <a:t>18% отсутствие сил, апатия;</a:t>
            </a:r>
            <a:r>
              <a:rPr lang="ru-RU" sz="1000" b="0" dirty="0">
                <a:solidFill>
                  <a:srgbClr val="9F1732"/>
                </a:solidFill>
              </a:rPr>
              <a:t> </a:t>
            </a:r>
            <a:r>
              <a:rPr lang="ru-RU" sz="1000" b="0" dirty="0"/>
              <a:t>13% нет четких разъяснений от врача;</a:t>
            </a:r>
            <a:endParaRPr lang="ru-RU" sz="1000" b="0" dirty="0">
              <a:solidFill>
                <a:srgbClr val="9F1732"/>
              </a:solidFill>
            </a:endParaRPr>
          </a:p>
          <a:p>
            <a:pPr algn="just">
              <a:buClr>
                <a:srgbClr val="9F1732"/>
              </a:buClr>
            </a:pPr>
            <a:r>
              <a:rPr lang="ru-RU" sz="1000" b="0" dirty="0">
                <a:solidFill>
                  <a:srgbClr val="9F1732"/>
                </a:solidFill>
              </a:rPr>
              <a:t>Москва </a:t>
            </a:r>
            <a:r>
              <a:rPr lang="ru-RU" sz="1000" b="0" dirty="0"/>
              <a:t>67% нет интернет записи; 31% тесное помещение; 27% трудно выбрать время в связи с работой, </a:t>
            </a:r>
          </a:p>
          <a:p>
            <a:pPr algn="just">
              <a:buClr>
                <a:srgbClr val="9F1732"/>
              </a:buClr>
            </a:pPr>
            <a:r>
              <a:rPr lang="ru-RU" sz="1000" b="0" dirty="0">
                <a:solidFill>
                  <a:srgbClr val="9F1732"/>
                </a:solidFill>
              </a:rPr>
              <a:t>Челябинск</a:t>
            </a:r>
            <a:r>
              <a:rPr lang="ru-RU" sz="1000" b="0" dirty="0"/>
              <a:t> 19% нет четких разъяснений от врача ; 23% боюсь встретить знакомых и отсутствие разъяснений от врача;</a:t>
            </a:r>
          </a:p>
          <a:p>
            <a:pPr algn="just">
              <a:buClr>
                <a:srgbClr val="9F1732"/>
              </a:buClr>
            </a:pPr>
            <a:endParaRPr lang="ru-RU" sz="1000" b="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E754B8-9272-497B-897C-78ACDDFD36EF}"/>
              </a:ext>
            </a:extLst>
          </p:cNvPr>
          <p:cNvSpPr txBox="1"/>
          <p:nvPr/>
        </p:nvSpPr>
        <p:spPr>
          <a:xfrm>
            <a:off x="7327139" y="986441"/>
            <a:ext cx="45299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F1732"/>
              </a:buClr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Выделены следующие барьеры диспансеризации:</a:t>
            </a:r>
          </a:p>
          <a:p>
            <a:pPr>
              <a:buClr>
                <a:srgbClr val="9F1732"/>
              </a:buClr>
            </a:pP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 раскрытия ВИЧ-положительного статуса  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перед семьей, коллегами, знакомыми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ru-RU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Страх раскрытия особенностей сексуального поведения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2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эпидрасследованни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Страх посещения медицинских учреждений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особенно у ЛУИН</a:t>
            </a:r>
            <a:r>
              <a:rPr lang="ru-RU" sz="1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«Люди боятся идти к врачу, вызывать скорую, идти к государственным врачам, потому что где врачи, там и менты где-то рядом &lt;...&gt; Я думаю, этот страх небезоснователен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Мигранты, ЛУИН: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отсутствие документов, двойная стигматизация;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Осуждение со стороны медработников </a:t>
            </a:r>
            <a:r>
              <a:rPr lang="ru-RU" sz="11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(«ты сам виноват, ЛУИН» ««Нас там не любят. Мы для них нечисть ТГЛ» 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Индивидуальные барьеры: 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потребление ПАВ (ЛУИН – несобранность и нехватка денег для посещения ЦС); ТГЛ – несовместимость АРТ и гормональной терапии; МСМ, СР-страх раскрытия сексуальных контактов и ответственности за распространение ВИЧ ст.122 УК)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ценность собственной жизни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(у части СР, ЛУИН)  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Институциональные барьеры: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очереди, удаленность ЦС («</a:t>
            </a:r>
            <a:r>
              <a:rPr lang="ru-RU" sz="11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Они ранятся об очереди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НКО); в Челябинске – нехватка врачей и препаратов;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Отсутствие/нехватка комплексного сопровождения врачей-специалистов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(гинекологов, фтизиатров, стоматологов, эндокринологов)</a:t>
            </a:r>
          </a:p>
          <a:p>
            <a:pPr algn="just">
              <a:spcAft>
                <a:spcPts val="600"/>
              </a:spcAft>
              <a:buClr>
                <a:schemeClr val="bg1"/>
              </a:buClr>
            </a:pP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Чаще доходят до ЦС ЛГБТ+, женщины, которые стремятся хорошо выглядеть, ЛУИН-с ними ведется работа НКО. Реже - мигранты, люди 55+, лесбиянки (считают, что нет угроз), уличные СР, партнеры-мужчины.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14767-109E-4928-A9F8-1E133381933E}"/>
              </a:ext>
            </a:extLst>
          </p:cNvPr>
          <p:cNvSpPr txBox="1"/>
          <p:nvPr/>
        </p:nvSpPr>
        <p:spPr>
          <a:xfrm>
            <a:off x="1608992" y="2136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03A45CAF-5CCA-686F-E238-8003CE61E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635686"/>
              </p:ext>
            </p:extLst>
          </p:nvPr>
        </p:nvGraphicFramePr>
        <p:xfrm>
          <a:off x="97347" y="1748583"/>
          <a:ext cx="7217793" cy="39690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3707">
                  <a:extLst>
                    <a:ext uri="{9D8B030D-6E8A-4147-A177-3AD203B41FA5}">
                      <a16:colId xmlns:a16="http://schemas.microsoft.com/office/drawing/2014/main" val="2009326897"/>
                    </a:ext>
                  </a:extLst>
                </a:gridCol>
                <a:gridCol w="728927">
                  <a:extLst>
                    <a:ext uri="{9D8B030D-6E8A-4147-A177-3AD203B41FA5}">
                      <a16:colId xmlns:a16="http://schemas.microsoft.com/office/drawing/2014/main" val="517584160"/>
                    </a:ext>
                  </a:extLst>
                </a:gridCol>
                <a:gridCol w="965053">
                  <a:extLst>
                    <a:ext uri="{9D8B030D-6E8A-4147-A177-3AD203B41FA5}">
                      <a16:colId xmlns:a16="http://schemas.microsoft.com/office/drawing/2014/main" val="1623678912"/>
                    </a:ext>
                  </a:extLst>
                </a:gridCol>
                <a:gridCol w="965053">
                  <a:extLst>
                    <a:ext uri="{9D8B030D-6E8A-4147-A177-3AD203B41FA5}">
                      <a16:colId xmlns:a16="http://schemas.microsoft.com/office/drawing/2014/main" val="3280432090"/>
                    </a:ext>
                  </a:extLst>
                </a:gridCol>
                <a:gridCol w="965053">
                  <a:extLst>
                    <a:ext uri="{9D8B030D-6E8A-4147-A177-3AD203B41FA5}">
                      <a16:colId xmlns:a16="http://schemas.microsoft.com/office/drawing/2014/main" val="79932663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351117"/>
                  </a:ext>
                </a:extLst>
              </a:tr>
              <a:tr h="215820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b="1" u="none" strike="noStrike" dirty="0">
                          <a:solidFill>
                            <a:srgbClr val="9F1732"/>
                          </a:solidFill>
                          <a:effectLst/>
                        </a:rPr>
                        <a:t>Как часто Вы сталкиваетесь со следующими проблемами при диспансерном наблюдении в связи с ВИЧ-инфекцией? 1-никогда, 3-редко, 5-часто</a:t>
                      </a:r>
                      <a:endParaRPr lang="ru-RU" sz="1050" b="1" i="0" u="none" strike="noStrike" dirty="0">
                        <a:solidFill>
                          <a:srgbClr val="9F173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9F1732"/>
                          </a:solidFill>
                          <a:effectLst/>
                        </a:rPr>
                        <a:t>СР</a:t>
                      </a:r>
                      <a:endParaRPr lang="ru-RU" sz="1400" b="1" i="0" u="none" strike="noStrike" dirty="0">
                        <a:solidFill>
                          <a:srgbClr val="9F173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9F1732"/>
                          </a:solidFill>
                          <a:effectLst/>
                        </a:rPr>
                        <a:t>ЛУИН</a:t>
                      </a:r>
                      <a:endParaRPr lang="ru-RU" sz="1400" b="1" i="0" u="none" strike="noStrike">
                        <a:solidFill>
                          <a:srgbClr val="9F173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rgbClr val="9F1732"/>
                          </a:solidFill>
                          <a:effectLst/>
                        </a:rPr>
                        <a:t>МСМ</a:t>
                      </a:r>
                      <a:endParaRPr lang="ru-RU" sz="1400" b="1" i="0" u="none" strike="noStrike">
                        <a:solidFill>
                          <a:srgbClr val="9F173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rgbClr val="9F1732"/>
                          </a:solidFill>
                          <a:effectLst/>
                        </a:rPr>
                        <a:t>ТГЛ</a:t>
                      </a:r>
                      <a:endParaRPr lang="ru-RU" sz="1400" b="1" i="0" u="none" strike="noStrike" dirty="0">
                        <a:solidFill>
                          <a:srgbClr val="9F173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562816716"/>
                  </a:ext>
                </a:extLst>
              </a:tr>
              <a:tr h="3421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большие очереди в регистратуру и в кабинеты на прием к специалистам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4,5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918907916"/>
                  </a:ext>
                </a:extLst>
              </a:tr>
              <a:tr h="21536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отсутствует возможность записаться на прием через интернет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3,5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4028678959"/>
                  </a:ext>
                </a:extLst>
              </a:tr>
              <a:tr h="170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неудобно расположен ЦС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3,5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438205882"/>
                  </a:ext>
                </a:extLst>
              </a:tr>
              <a:tr h="170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тесное помещение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4051150848"/>
                  </a:ext>
                </a:extLst>
              </a:tr>
              <a:tr h="228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отсутствие сил, апатия, никуда не хочется идти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3,5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833124035"/>
                  </a:ext>
                </a:extLst>
              </a:tr>
              <a:tr h="228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трудно выбрать время для посещения в связи с работой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245487378"/>
                  </a:ext>
                </a:extLst>
              </a:tr>
              <a:tr h="243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не получаю понятных и четких объяснений от лечащего врача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281343791"/>
                  </a:ext>
                </a:extLst>
              </a:tr>
              <a:tr h="228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не подходит график работы центра СПИД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364990422"/>
                  </a:ext>
                </a:extLst>
              </a:tr>
              <a:tr h="330733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боюсь, что в ЦС меня будут осуждать за мой образ жизни и/или идентичность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3,8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1956320128"/>
                  </a:ext>
                </a:extLst>
              </a:tr>
              <a:tr h="228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боюсь, что кто-то узнает о моей сексуальной ориентации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3,4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610789891"/>
                  </a:ext>
                </a:extLst>
              </a:tr>
              <a:tr h="205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боюсь встретить в ЦС знакомых, родственников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248554822"/>
                  </a:ext>
                </a:extLst>
              </a:tr>
              <a:tr h="178419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не на кого оставить домашние дела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1,08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3947316808"/>
                  </a:ext>
                </a:extLst>
              </a:tr>
              <a:tr h="228092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отсутствуют нужные документы/регистрация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2,2</a:t>
                      </a:r>
                      <a:endParaRPr lang="ru-RU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146905368"/>
                  </a:ext>
                </a:extLst>
              </a:tr>
              <a:tr h="170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>
                          <a:effectLst/>
                        </a:rPr>
                        <a:t>разглашение диагноза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483641437"/>
                  </a:ext>
                </a:extLst>
              </a:tr>
              <a:tr h="170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050" u="none" strike="noStrike" dirty="0">
                          <a:effectLst/>
                        </a:rPr>
                        <a:t>забываю посещать центр СПИД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76" marR="6776" marT="6776" marB="0" anchor="b"/>
                </a:tc>
                <a:extLst>
                  <a:ext uri="{0D108BD9-81ED-4DB2-BD59-A6C34878D82A}">
                    <a16:rowId xmlns:a16="http://schemas.microsoft.com/office/drawing/2014/main" val="2170010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965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742BF108-5182-42F0-BB25-973343F913F9}"/>
              </a:ext>
            </a:extLst>
          </p:cNvPr>
          <p:cNvSpPr/>
          <p:nvPr/>
        </p:nvSpPr>
        <p:spPr>
          <a:xfrm>
            <a:off x="7405764" y="0"/>
            <a:ext cx="4786235" cy="6858000"/>
          </a:xfrm>
          <a:prstGeom prst="rect">
            <a:avLst/>
          </a:prstGeom>
          <a:solidFill>
            <a:srgbClr val="9F1732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23966B8C-1C1B-4F2B-9162-968A0C2EA86B}"/>
              </a:ext>
            </a:extLst>
          </p:cNvPr>
          <p:cNvSpPr/>
          <p:nvPr/>
        </p:nvSpPr>
        <p:spPr>
          <a:xfrm>
            <a:off x="64319" y="6189557"/>
            <a:ext cx="475228" cy="475228"/>
          </a:xfrm>
          <a:prstGeom prst="ellipse">
            <a:avLst/>
          </a:prstGeom>
          <a:solidFill>
            <a:srgbClr val="BFBFBF">
              <a:alpha val="16078"/>
            </a:srgb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A7D5C25F-296D-42D1-BF24-EBF3EC57E9A6}"/>
              </a:ext>
            </a:extLst>
          </p:cNvPr>
          <p:cNvSpPr/>
          <p:nvPr/>
        </p:nvSpPr>
        <p:spPr>
          <a:xfrm>
            <a:off x="8349446" y="311630"/>
            <a:ext cx="699578" cy="699578"/>
          </a:xfrm>
          <a:prstGeom prst="ellipse">
            <a:avLst/>
          </a:prstGeom>
          <a:solidFill>
            <a:srgbClr val="BFBFBF"/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A086E79-82FD-4F23-8AEF-6FD6FBED2CED}"/>
              </a:ext>
            </a:extLst>
          </p:cNvPr>
          <p:cNvCxnSpPr/>
          <p:nvPr/>
        </p:nvCxnSpPr>
        <p:spPr>
          <a:xfrm>
            <a:off x="0" y="1011208"/>
            <a:ext cx="12204000" cy="0"/>
          </a:xfrm>
          <a:prstGeom prst="line">
            <a:avLst/>
          </a:prstGeom>
          <a:ln w="28575">
            <a:solidFill>
              <a:srgbClr val="9F173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467998D7-1847-44F3-9177-EBB99098E9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9434" y="1277414"/>
            <a:ext cx="471169" cy="471169"/>
          </a:xfrm>
          <a:prstGeom prst="rect">
            <a:avLst/>
          </a:prstGeom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884A2DB1-F4D3-47CA-BAC3-BC508B567062}"/>
              </a:ext>
            </a:extLst>
          </p:cNvPr>
          <p:cNvSpPr/>
          <p:nvPr/>
        </p:nvSpPr>
        <p:spPr>
          <a:xfrm>
            <a:off x="258952" y="1049005"/>
            <a:ext cx="699578" cy="699578"/>
          </a:xfrm>
          <a:prstGeom prst="ellipse">
            <a:avLst/>
          </a:prstGeom>
          <a:solidFill>
            <a:srgbClr val="BFBFBF">
              <a:alpha val="16078"/>
            </a:srgbClr>
          </a:solidFill>
          <a:ln w="3175" cap="flat">
            <a:noFill/>
            <a:miter lim="400000"/>
          </a:ln>
          <a:effectLst>
            <a:outerShdw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6927" tIns="26927" rIns="26927" bIns="26927" numCol="1" spcCol="38100" rtlCol="0" anchor="ctr">
            <a:spAutoFit/>
          </a:bodyPr>
          <a:lstStyle/>
          <a:p>
            <a:pPr marL="0" marR="0" indent="0" algn="ctr" defTabSz="55033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7" name="Заголовок 8">
            <a:extLst>
              <a:ext uri="{FF2B5EF4-FFF2-40B4-BE49-F238E27FC236}">
                <a16:creationId xmlns:a16="http://schemas.microsoft.com/office/drawing/2014/main" id="{EE88493A-6608-43CE-A35C-1BA0AFE71192}"/>
              </a:ext>
            </a:extLst>
          </p:cNvPr>
          <p:cNvSpPr txBox="1">
            <a:spLocks/>
          </p:cNvSpPr>
          <p:nvPr/>
        </p:nvSpPr>
        <p:spPr>
          <a:xfrm>
            <a:off x="308427" y="338806"/>
            <a:ext cx="11548611" cy="490066"/>
          </a:xfrm>
          <a:prstGeom prst="rect">
            <a:avLst/>
          </a:prstGeom>
          <a:ln w="3175">
            <a:miter lim="400000"/>
          </a:ln>
        </p:spPr>
        <p:txBody>
          <a:bodyPr vert="horz" wrap="square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ru-RU" sz="2800" b="1" kern="1200" normalizeH="0" baseline="0">
                <a:solidFill>
                  <a:schemeClr val="tx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6350"/>
            <a:r>
              <a:rPr lang="ru-RU" sz="2000" dirty="0">
                <a:solidFill>
                  <a:srgbClr val="9F1732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Барьеры АРТ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3F1A73E-DF3C-4BB4-8210-D3E9B285F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3235" y="496374"/>
            <a:ext cx="432000" cy="432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BA4D4A5-6799-43FB-BA64-E9C88004243D}"/>
              </a:ext>
            </a:extLst>
          </p:cNvPr>
          <p:cNvSpPr/>
          <p:nvPr/>
        </p:nvSpPr>
        <p:spPr>
          <a:xfrm>
            <a:off x="1164101" y="1240928"/>
            <a:ext cx="25057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Представители КГН </a:t>
            </a:r>
          </a:p>
          <a:p>
            <a:r>
              <a:rPr lang="ru-RU" sz="1000" b="1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(онлайн опрос)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DC473B-C03D-4F48-A4B9-E3AE5FBD8DC1}"/>
              </a:ext>
            </a:extLst>
          </p:cNvPr>
          <p:cNvSpPr/>
          <p:nvPr/>
        </p:nvSpPr>
        <p:spPr>
          <a:xfrm>
            <a:off x="9177050" y="338806"/>
            <a:ext cx="21767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Эксперты </a:t>
            </a:r>
          </a:p>
          <a:p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(интервью)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3B04BD2-6257-4355-859D-1A80ADE27FAA}"/>
              </a:ext>
            </a:extLst>
          </p:cNvPr>
          <p:cNvSpPr txBox="1"/>
          <p:nvPr/>
        </p:nvSpPr>
        <p:spPr>
          <a:xfrm>
            <a:off x="97348" y="6150172"/>
            <a:ext cx="7308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1000" b="0" dirty="0"/>
              <a:t> </a:t>
            </a:r>
            <a:r>
              <a:rPr lang="ru-RU" sz="1000" dirty="0">
                <a:solidFill>
                  <a:srgbClr val="9F1732"/>
                </a:solidFill>
              </a:rPr>
              <a:t>Барьеры по городам, </a:t>
            </a:r>
            <a:r>
              <a:rPr lang="ru-RU" sz="1000" b="0" dirty="0">
                <a:solidFill>
                  <a:srgbClr val="9F1732"/>
                </a:solidFill>
              </a:rPr>
              <a:t>везде – побочные эффекты и недостаточные объяснения врача, как сочетать АРТ и другими препаратами на 1 месте, далее: Санкт-Петербург </a:t>
            </a:r>
            <a:r>
              <a:rPr lang="ru-RU" sz="1000" b="0" dirty="0"/>
              <a:t>не выделяется специфическими проблемами;</a:t>
            </a:r>
            <a:r>
              <a:rPr lang="ru-RU" sz="1000" b="0" dirty="0">
                <a:solidFill>
                  <a:srgbClr val="9F1732"/>
                </a:solidFill>
              </a:rPr>
              <a:t> Москва </a:t>
            </a:r>
            <a:r>
              <a:rPr lang="ru-RU" sz="1000" b="0" dirty="0"/>
              <a:t>отсутствие нужного препарата;</a:t>
            </a:r>
            <a:r>
              <a:rPr lang="ru-RU" sz="1000" b="0" dirty="0">
                <a:solidFill>
                  <a:srgbClr val="9F1732"/>
                </a:solidFill>
              </a:rPr>
              <a:t> Челябинск</a:t>
            </a:r>
            <a:r>
              <a:rPr lang="ru-RU" sz="1000" b="0" dirty="0"/>
              <a:t> усложнение/изменение схемы лечения без медицинских показаний;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70F9AE7-84B1-4DA1-B1A3-896F8EA40C17}"/>
              </a:ext>
            </a:extLst>
          </p:cNvPr>
          <p:cNvSpPr txBox="1"/>
          <p:nvPr/>
        </p:nvSpPr>
        <p:spPr>
          <a:xfrm>
            <a:off x="4864862" y="1049005"/>
            <a:ext cx="24502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685783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351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l"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buClr>
                <a:srgbClr val="9F1732"/>
              </a:buClr>
            </a:pPr>
            <a:r>
              <a:rPr lang="ru-RU" sz="1200" b="0" dirty="0">
                <a:solidFill>
                  <a:srgbClr val="9F1732"/>
                </a:solidFill>
              </a:rPr>
              <a:t>Основными барьеры для ЛУИН</a:t>
            </a:r>
            <a:r>
              <a:rPr lang="ru-RU" sz="1000" b="0" dirty="0">
                <a:solidFill>
                  <a:srgbClr val="9F1732"/>
                </a:solidFill>
              </a:rPr>
              <a:t>: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Часто (20%) недостаточно инструкций или рекомендаций от врача, как сочетать АРВ-терапию с другими препаратами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Часто (19%) не получаю достаточно объяснений от врача по моей схеме лечения 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Часто (17%) побочные эффекты</a:t>
            </a:r>
          </a:p>
          <a:p>
            <a:pPr>
              <a:buClr>
                <a:srgbClr val="9F1732"/>
              </a:buClr>
            </a:pPr>
            <a:r>
              <a:rPr lang="ru-RU" sz="1200" b="0" dirty="0">
                <a:solidFill>
                  <a:srgbClr val="9F1732"/>
                </a:solidFill>
              </a:rPr>
              <a:t>Основные барьеры СР: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Часто (37%) недостаточно инструкций или рекомендаций от врача, как сочетать АРВ-терапию с другими препаратами </a:t>
            </a:r>
          </a:p>
          <a:p>
            <a:pPr>
              <a:buClr>
                <a:srgbClr val="9F1732"/>
              </a:buClr>
            </a:pPr>
            <a:r>
              <a:rPr lang="ru-RU" sz="1200" b="0" dirty="0">
                <a:solidFill>
                  <a:srgbClr val="9F1732"/>
                </a:solidFill>
              </a:rPr>
              <a:t>Основные барьеры МСМ: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Часто (17%) - недостаточно инструкций или рекомендаций от врача, как сочетать АРВ-терапию с другими препаратами 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Часто (14%) побочные эффекты</a:t>
            </a:r>
            <a:endParaRPr lang="ru-RU" sz="1200" b="0" dirty="0">
              <a:solidFill>
                <a:srgbClr val="9F1732"/>
              </a:solidFill>
            </a:endParaRPr>
          </a:p>
          <a:p>
            <a:pPr>
              <a:buClr>
                <a:srgbClr val="9F1732"/>
              </a:buClr>
            </a:pPr>
            <a:r>
              <a:rPr lang="ru-RU" sz="1200" b="0" dirty="0">
                <a:solidFill>
                  <a:srgbClr val="9F1732"/>
                </a:solidFill>
              </a:rPr>
              <a:t>Основные барьеры ТГЛ:</a:t>
            </a:r>
          </a:p>
          <a:p>
            <a:pPr marL="171450" indent="-171450">
              <a:buClr>
                <a:srgbClr val="9F1732"/>
              </a:buClr>
              <a:buFont typeface="Arial" panose="020B0604020202020204" pitchFamily="34" charset="0"/>
              <a:buChar char="•"/>
            </a:pPr>
            <a:r>
              <a:rPr lang="ru-RU" sz="1000" b="0" dirty="0"/>
              <a:t>Часто (60%) - недостаточно инструкций или рекомендаций от врача, как сочетать АРВ-терапию с другими препаратами </a:t>
            </a:r>
          </a:p>
          <a:p>
            <a:pPr>
              <a:buClr>
                <a:srgbClr val="9F1732"/>
              </a:buClr>
            </a:pPr>
            <a:r>
              <a:rPr lang="ru-RU" sz="1000" b="0" dirty="0">
                <a:solidFill>
                  <a:schemeClr val="accent1"/>
                </a:solidFill>
              </a:rPr>
              <a:t>Приверженность выше у СР и ТГЛ: сход с лечения и самостоятельное изменение схем лечения встречаются значительно реже, чем у ЛУИН и МСМ</a:t>
            </a:r>
          </a:p>
          <a:p>
            <a:pPr algn="just">
              <a:buClr>
                <a:srgbClr val="9F1732"/>
              </a:buClr>
            </a:pPr>
            <a:endParaRPr lang="ru-RU" sz="1000" b="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8E754B8-9272-497B-897C-78ACDDFD36EF}"/>
              </a:ext>
            </a:extLst>
          </p:cNvPr>
          <p:cNvSpPr txBox="1"/>
          <p:nvPr/>
        </p:nvSpPr>
        <p:spPr>
          <a:xfrm>
            <a:off x="7327139" y="986441"/>
            <a:ext cx="4529900" cy="589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F1732"/>
              </a:buClr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Выделены следующие барьеры для приёма АРТ:</a:t>
            </a:r>
          </a:p>
          <a:p>
            <a:pPr>
              <a:buClr>
                <a:srgbClr val="9F1732"/>
              </a:buClr>
            </a:pPr>
            <a:endParaRPr 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Неразвитость культуры заботы о себе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 </a:t>
            </a:r>
            <a:endParaRPr lang="ru-RU" sz="12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Двойная стигматизация, усиливающая в результате конфликтных отношений с лечащим врачом;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низкая </a:t>
            </a:r>
            <a:r>
              <a:rPr lang="ru-RU" sz="11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сензитивность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медицинского персонала;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Миф об опасности и вредности АРТ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); </a:t>
            </a:r>
            <a:r>
              <a:rPr lang="ru-RU" sz="11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«Такой на себя вешать хомут — все время пить надо, не выпил — умер, да, а вот тот вот умер, начал пить и умер, я поэтому не хочу так»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Ситуации насилия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неодобрения со стороны партнера; 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желание скрыть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приём АРТ от семьи, близких  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Побочные эффекты,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игнорирование жалоб врачами (Челябинск – чаще: «</a:t>
            </a:r>
            <a:r>
              <a:rPr lang="ru-RU" sz="11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 плохо не станет, врачи не шевелятся»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Несобранность, неготовность менять свою жизнь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связи с регулярным приемом таблеток, других предписаний врача</a:t>
            </a:r>
            <a:r>
              <a:rPr lang="ru-RU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ВИЧ-диссидентство 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Депрессия и суицидальные наклонности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(особенно у ТГЛ) </a:t>
            </a:r>
            <a:r>
              <a:rPr lang="ru-RU" sz="11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«Лучше раньше откинусь»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  <a:buClr>
                <a:schemeClr val="bg1"/>
              </a:buClr>
            </a:pPr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Практики назначения АРТ: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Санкт-Петербург: АРТ назначается всем, но при низкой ВН «отговаривают»; 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Челябинск – АРТ сразу назначается МСМ, СР, </a:t>
            </a:r>
            <a:r>
              <a:rPr lang="ru-RU" sz="105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отсроченно</a:t>
            </a:r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ЛУИН, ТГЛ; </a:t>
            </a:r>
          </a:p>
          <a:p>
            <a:pPr marL="171450" indent="-171450" algn="just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10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Москва – всем в течение 3 месяцев.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14767-109E-4928-A9F8-1E133381933E}"/>
              </a:ext>
            </a:extLst>
          </p:cNvPr>
          <p:cNvSpPr txBox="1"/>
          <p:nvPr/>
        </p:nvSpPr>
        <p:spPr>
          <a:xfrm>
            <a:off x="1608992" y="21365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E0FD4AE0-D96D-9573-6D63-3B2F8B2C88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4477911"/>
              </p:ext>
            </p:extLst>
          </p:nvPr>
        </p:nvGraphicFramePr>
        <p:xfrm>
          <a:off x="167267" y="1786379"/>
          <a:ext cx="4697593" cy="418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4114137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392B4B-5523-4263-9202-C53885CBA859}"/>
              </a:ext>
            </a:extLst>
          </p:cNvPr>
          <p:cNvSpPr/>
          <p:nvPr/>
        </p:nvSpPr>
        <p:spPr>
          <a:xfrm>
            <a:off x="1" y="0"/>
            <a:ext cx="12191999" cy="6858001"/>
          </a:xfrm>
          <a:prstGeom prst="rect">
            <a:avLst/>
          </a:prstGeom>
          <a:solidFill>
            <a:srgbClr val="9F173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ym typeface="Helvetica Ligh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E96AAD-C8C9-4FE5-9354-627184E0DCE4}"/>
              </a:ext>
            </a:extLst>
          </p:cNvPr>
          <p:cNvSpPr/>
          <p:nvPr/>
        </p:nvSpPr>
        <p:spPr>
          <a:xfrm>
            <a:off x="125260" y="1275855"/>
            <a:ext cx="557357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ОСНОВНЫЕ </a:t>
            </a:r>
          </a:p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ВЫВОДЫ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026" name="Picture 2" descr="Оформляем результаты научного исследования">
            <a:extLst>
              <a:ext uri="{FF2B5EF4-FFF2-40B4-BE49-F238E27FC236}">
                <a16:creationId xmlns:a16="http://schemas.microsoft.com/office/drawing/2014/main" id="{5BC0E09B-F54B-9B0F-08D8-46E320D6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02" y="516699"/>
            <a:ext cx="7759397" cy="58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656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F356C22-A830-4246-A6B1-3B8F9332AE6F}"/>
              </a:ext>
            </a:extLst>
          </p:cNvPr>
          <p:cNvCxnSpPr/>
          <p:nvPr/>
        </p:nvCxnSpPr>
        <p:spPr>
          <a:xfrm>
            <a:off x="0" y="1011208"/>
            <a:ext cx="12204000" cy="0"/>
          </a:xfrm>
          <a:prstGeom prst="line">
            <a:avLst/>
          </a:prstGeom>
          <a:ln w="28575">
            <a:solidFill>
              <a:srgbClr val="9F173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623FC19D-9648-4703-87DC-C3A883E92705}"/>
              </a:ext>
            </a:extLst>
          </p:cNvPr>
          <p:cNvSpPr txBox="1">
            <a:spLocks/>
          </p:cNvSpPr>
          <p:nvPr/>
        </p:nvSpPr>
        <p:spPr>
          <a:xfrm>
            <a:off x="-1" y="304831"/>
            <a:ext cx="12192001" cy="5223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indent="6350" algn="l"/>
            <a:r>
              <a:rPr lang="ru-RU" sz="2000" b="1" dirty="0">
                <a:solidFill>
                  <a:srgbClr val="9F173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ОСНОВНЫЕ ВЫВОДЫ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EFD8CFD-2202-4F60-9D2B-96C63B3D6DFF}"/>
              </a:ext>
            </a:extLst>
          </p:cNvPr>
          <p:cNvSpPr/>
          <p:nvPr/>
        </p:nvSpPr>
        <p:spPr>
          <a:xfrm>
            <a:off x="300039" y="1533380"/>
            <a:ext cx="1183762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этапе тестирования решающую роль играют социокультурные и индивидуальные барьеры,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этапе постановки на ДУ – институциональные и структурные,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этапе АРТ – социокультурные барьеры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ru-RU" sz="1600" dirty="0">
              <a:solidFill>
                <a:srgbClr val="9F17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гипотез исследования методом линейной регрессии показала следующее: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ru-RU" sz="1600" dirty="0">
              <a:solidFill>
                <a:srgbClr val="9F17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выше субъективное ощущение дискриминации, тем чаще встречаются нарушения предписаний лечения ВИЧ-инфекции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ниже низким уровень материального достатка, тем чаще нарушения предписаний лечения ВИЧ-инфекции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Чем выше уровень позитивного отношения сотрудников медицинских учреждений, тем реже нарушения предписаний лечения ВИЧ-инфекции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Нарушения предписаний лечения ВИЧ-инфекции НЕ связаны с чувством вины, заботой со стороны близких и иммунным статусом респондентов  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постановкой на ДУ НЕ выявлена зависимость между иммунным статусом респондентов и субъективной оценкой уровня угрозы ВИЧ для здоровья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нарушения предписаний лечения ВИЧ-инфекции различается у КГН, при этом нарушения реже встречаются у МСМ.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Уровень субъективных отношений сотрудников медицинских учреждений к пациентам различается у КГН.</a:t>
            </a:r>
          </a:p>
          <a:p>
            <a:pPr marL="171450" indent="-171450" algn="just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9F17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algn="just">
              <a:spcBef>
                <a:spcPts val="200"/>
              </a:spcBef>
              <a:spcAft>
                <a:spcPts val="200"/>
              </a:spcAft>
              <a:buAutoNum type="arabicPeriod"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31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2DF844-941D-466C-A97F-E48420AC748C}"/>
              </a:ext>
            </a:extLst>
          </p:cNvPr>
          <p:cNvSpPr/>
          <p:nvPr/>
        </p:nvSpPr>
        <p:spPr>
          <a:xfrm>
            <a:off x="0" y="0"/>
            <a:ext cx="4955963" cy="6858000"/>
          </a:xfrm>
          <a:prstGeom prst="rect">
            <a:avLst/>
          </a:prstGeom>
          <a:solidFill>
            <a:srgbClr val="9F1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дискурс-анализ, качественное исследование, количественное исследование (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mix-method research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754E80-777B-4223-A1E8-EB37E22C9FD0}"/>
              </a:ext>
            </a:extLst>
          </p:cNvPr>
          <p:cNvSpPr txBox="1"/>
          <p:nvPr/>
        </p:nvSpPr>
        <p:spPr>
          <a:xfrm>
            <a:off x="300037" y="498989"/>
            <a:ext cx="4955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исследования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6969F91E-B992-468C-855C-49C9137C11F4}"/>
              </a:ext>
            </a:extLst>
          </p:cNvPr>
          <p:cNvSpPr txBox="1"/>
          <p:nvPr/>
        </p:nvSpPr>
        <p:spPr>
          <a:xfrm>
            <a:off x="8713287" y="1521824"/>
            <a:ext cx="1047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6000">
                <a:solidFill>
                  <a:srgbClr val="9F1732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№1</a:t>
            </a:r>
          </a:p>
        </p:txBody>
      </p:sp>
      <p:sp>
        <p:nvSpPr>
          <p:cNvPr id="167" name="Прямоугольник 166">
            <a:extLst>
              <a:ext uri="{FF2B5EF4-FFF2-40B4-BE49-F238E27FC236}">
                <a16:creationId xmlns:a16="http://schemas.microsoft.com/office/drawing/2014/main" id="{1CDAC21F-895C-44DF-9176-1D28F91E1C92}"/>
              </a:ext>
            </a:extLst>
          </p:cNvPr>
          <p:cNvSpPr/>
          <p:nvPr/>
        </p:nvSpPr>
        <p:spPr>
          <a:xfrm>
            <a:off x="7405167" y="1377271"/>
            <a:ext cx="3663323" cy="3139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КОНФЛИКТНАЯ СИТУАЦИЯ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99A9CF7-3082-48A1-8DDF-C303766B4208}"/>
              </a:ext>
            </a:extLst>
          </p:cNvPr>
          <p:cNvSpPr txBox="1"/>
          <p:nvPr/>
        </p:nvSpPr>
        <p:spPr>
          <a:xfrm>
            <a:off x="0" y="1267908"/>
            <a:ext cx="5094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375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выделение и анализ барьеров в доступе к тестированию и лечению ВИЧ-инфекции на всех этапах медицинской помощи для ключевых групп населения в трех регионах Российской Федерации (г. Москва, г. Санкт-Петербург, г. Челябинск).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C14405A3-6E76-493E-926A-C0558DB0FDB4}"/>
              </a:ext>
            </a:extLst>
          </p:cNvPr>
          <p:cNvSpPr txBox="1"/>
          <p:nvPr/>
        </p:nvSpPr>
        <p:spPr>
          <a:xfrm>
            <a:off x="158444" y="3028890"/>
            <a:ext cx="4046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Методология</a:t>
            </a: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565F36F-3450-42D9-B546-7785E52101EF}"/>
              </a:ext>
            </a:extLst>
          </p:cNvPr>
          <p:cNvSpPr txBox="1"/>
          <p:nvPr/>
        </p:nvSpPr>
        <p:spPr>
          <a:xfrm>
            <a:off x="5451784" y="605555"/>
            <a:ext cx="6015681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73375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качественного исследования: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5F731187-34BC-412D-B6ED-68ABF861A8CB}"/>
              </a:ext>
            </a:extLst>
          </p:cNvPr>
          <p:cNvSpPr txBox="1"/>
          <p:nvPr/>
        </p:nvSpPr>
        <p:spPr>
          <a:xfrm>
            <a:off x="6469076" y="1701873"/>
            <a:ext cx="430778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375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ключевых барьеров на всех этапах оказания медицинской и социальной помощи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AC66DDF9-C18E-4177-B814-DF3258C19EC8}"/>
              </a:ext>
            </a:extLst>
          </p:cNvPr>
          <p:cNvSpPr txBox="1"/>
          <p:nvPr/>
        </p:nvSpPr>
        <p:spPr>
          <a:xfrm>
            <a:off x="6469076" y="2200892"/>
            <a:ext cx="430778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375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специфики межведомственного взаимодействия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A3B783AA-1223-42F7-A6A9-33FA979E9CE1}"/>
              </a:ext>
            </a:extLst>
          </p:cNvPr>
          <p:cNvSpPr txBox="1"/>
          <p:nvPr/>
        </p:nvSpPr>
        <p:spPr>
          <a:xfrm>
            <a:off x="6469076" y="2912357"/>
            <a:ext cx="4307781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375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Выявление эффектов от изменения нормативно-правовой базы</a:t>
            </a:r>
          </a:p>
        </p:txBody>
      </p:sp>
      <p:sp>
        <p:nvSpPr>
          <p:cNvPr id="150" name="Прямоугольный треугольник 149">
            <a:extLst>
              <a:ext uri="{FF2B5EF4-FFF2-40B4-BE49-F238E27FC236}">
                <a16:creationId xmlns:a16="http://schemas.microsoft.com/office/drawing/2014/main" id="{0452DA9E-359A-43F5-89B3-58A267052A18}"/>
              </a:ext>
            </a:extLst>
          </p:cNvPr>
          <p:cNvSpPr/>
          <p:nvPr/>
        </p:nvSpPr>
        <p:spPr>
          <a:xfrm rot="13495919">
            <a:off x="6061015" y="4355016"/>
            <a:ext cx="191859" cy="191859"/>
          </a:xfrm>
          <a:prstGeom prst="rtTriangle">
            <a:avLst/>
          </a:prstGeom>
          <a:solidFill>
            <a:srgbClr val="9F1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Прямоугольный треугольник 150">
            <a:extLst>
              <a:ext uri="{FF2B5EF4-FFF2-40B4-BE49-F238E27FC236}">
                <a16:creationId xmlns:a16="http://schemas.microsoft.com/office/drawing/2014/main" id="{2B190460-FD82-4038-A9B2-6AA05079C0F0}"/>
              </a:ext>
            </a:extLst>
          </p:cNvPr>
          <p:cNvSpPr/>
          <p:nvPr/>
        </p:nvSpPr>
        <p:spPr>
          <a:xfrm rot="13495919">
            <a:off x="6171042" y="2281589"/>
            <a:ext cx="191859" cy="191859"/>
          </a:xfrm>
          <a:prstGeom prst="rtTriangle">
            <a:avLst/>
          </a:prstGeom>
          <a:solidFill>
            <a:srgbClr val="9F1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ый треугольник 151">
            <a:extLst>
              <a:ext uri="{FF2B5EF4-FFF2-40B4-BE49-F238E27FC236}">
                <a16:creationId xmlns:a16="http://schemas.microsoft.com/office/drawing/2014/main" id="{194F2E4C-87FC-406C-8186-AB627C111DBE}"/>
              </a:ext>
            </a:extLst>
          </p:cNvPr>
          <p:cNvSpPr/>
          <p:nvPr/>
        </p:nvSpPr>
        <p:spPr>
          <a:xfrm rot="13495919">
            <a:off x="6171043" y="3004576"/>
            <a:ext cx="191859" cy="191859"/>
          </a:xfrm>
          <a:prstGeom prst="rtTriangle">
            <a:avLst/>
          </a:prstGeom>
          <a:solidFill>
            <a:srgbClr val="9F1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31AFD9-024D-238F-52E8-810BCB9BED31}"/>
              </a:ext>
            </a:extLst>
          </p:cNvPr>
          <p:cNvSpPr txBox="1"/>
          <p:nvPr/>
        </p:nvSpPr>
        <p:spPr>
          <a:xfrm>
            <a:off x="5875722" y="3847032"/>
            <a:ext cx="57860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9F173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Задачи количественного исследования:</a:t>
            </a:r>
          </a:p>
        </p:txBody>
      </p:sp>
      <p:sp>
        <p:nvSpPr>
          <p:cNvPr id="20" name="Прямоугольный треугольник 19">
            <a:extLst>
              <a:ext uri="{FF2B5EF4-FFF2-40B4-BE49-F238E27FC236}">
                <a16:creationId xmlns:a16="http://schemas.microsoft.com/office/drawing/2014/main" id="{7CFF0D55-B2AB-5DFB-2FE1-A3CA02E2788E}"/>
              </a:ext>
            </a:extLst>
          </p:cNvPr>
          <p:cNvSpPr/>
          <p:nvPr/>
        </p:nvSpPr>
        <p:spPr>
          <a:xfrm rot="13495919">
            <a:off x="6167504" y="1782988"/>
            <a:ext cx="191859" cy="191859"/>
          </a:xfrm>
          <a:prstGeom prst="rtTriangle">
            <a:avLst/>
          </a:prstGeom>
          <a:solidFill>
            <a:srgbClr val="9F1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>
            <a:extLst>
              <a:ext uri="{FF2B5EF4-FFF2-40B4-BE49-F238E27FC236}">
                <a16:creationId xmlns:a16="http://schemas.microsoft.com/office/drawing/2014/main" id="{9241E7AA-3718-9DA5-BF61-A17A89C50356}"/>
              </a:ext>
            </a:extLst>
          </p:cNvPr>
          <p:cNvSpPr/>
          <p:nvPr/>
        </p:nvSpPr>
        <p:spPr>
          <a:xfrm rot="13495919">
            <a:off x="6101667" y="5129414"/>
            <a:ext cx="191859" cy="191859"/>
          </a:xfrm>
          <a:prstGeom prst="rtTriangle">
            <a:avLst/>
          </a:prstGeom>
          <a:solidFill>
            <a:srgbClr val="9F1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33285CA-0118-2FC6-41F1-CAE3C2E4AC50}"/>
              </a:ext>
            </a:extLst>
          </p:cNvPr>
          <p:cNvSpPr txBox="1"/>
          <p:nvPr/>
        </p:nvSpPr>
        <p:spPr>
          <a:xfrm>
            <a:off x="6467984" y="4164204"/>
            <a:ext cx="5531949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375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Описание основных социо-демографических и специфических характеристик представителей КГН, принявших участие в исследовании на основании сформированных в результате опроса баз данных по КГН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948E83-3D67-9AA1-9548-B3A881D3B51B}"/>
              </a:ext>
            </a:extLst>
          </p:cNvPr>
          <p:cNvSpPr txBox="1"/>
          <p:nvPr/>
        </p:nvSpPr>
        <p:spPr>
          <a:xfrm>
            <a:off x="6467985" y="4985279"/>
            <a:ext cx="4308873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375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Структурирование основных барьеров (по группам и регионам, этапам оказания помощи)</a:t>
            </a:r>
          </a:p>
        </p:txBody>
      </p:sp>
      <p:sp>
        <p:nvSpPr>
          <p:cNvPr id="24" name="Прямоугольный треугольник 23">
            <a:extLst>
              <a:ext uri="{FF2B5EF4-FFF2-40B4-BE49-F238E27FC236}">
                <a16:creationId xmlns:a16="http://schemas.microsoft.com/office/drawing/2014/main" id="{090D5ABC-1507-4407-B2B5-9396252CAE82}"/>
              </a:ext>
            </a:extLst>
          </p:cNvPr>
          <p:cNvSpPr/>
          <p:nvPr/>
        </p:nvSpPr>
        <p:spPr>
          <a:xfrm rot="13495919">
            <a:off x="6147330" y="5754494"/>
            <a:ext cx="191859" cy="191859"/>
          </a:xfrm>
          <a:prstGeom prst="rtTriangle">
            <a:avLst/>
          </a:prstGeom>
          <a:solidFill>
            <a:srgbClr val="9F17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5D98B3-0F0B-4176-833F-C2A4A1EDD2B1}"/>
              </a:ext>
            </a:extLst>
          </p:cNvPr>
          <p:cNvSpPr txBox="1"/>
          <p:nvPr/>
        </p:nvSpPr>
        <p:spPr>
          <a:xfrm rot="10800000" flipV="1">
            <a:off x="6431112" y="5714759"/>
            <a:ext cx="5230619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3759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Проверка гипотез исследования, выводы,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10054515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392B4B-5523-4263-9202-C53885CBA859}"/>
              </a:ext>
            </a:extLst>
          </p:cNvPr>
          <p:cNvSpPr/>
          <p:nvPr/>
        </p:nvSpPr>
        <p:spPr>
          <a:xfrm>
            <a:off x="1" y="0"/>
            <a:ext cx="12191999" cy="6858001"/>
          </a:xfrm>
          <a:prstGeom prst="rect">
            <a:avLst/>
          </a:prstGeom>
          <a:solidFill>
            <a:srgbClr val="9F173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ym typeface="Helvetica Ligh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E96AAD-C8C9-4FE5-9354-627184E0DCE4}"/>
              </a:ext>
            </a:extLst>
          </p:cNvPr>
          <p:cNvSpPr/>
          <p:nvPr/>
        </p:nvSpPr>
        <p:spPr>
          <a:xfrm>
            <a:off x="125260" y="1275855"/>
            <a:ext cx="5573577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ОСНОВНЫЕ </a:t>
            </a:r>
          </a:p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kern="0" baseline="0" dirty="0">
                <a:solidFill>
                  <a:srgbClr val="FFFFFF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РЕКОМЕНДАЦИИ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026" name="Picture 2" descr="Оформляем результаты научного исследования">
            <a:extLst>
              <a:ext uri="{FF2B5EF4-FFF2-40B4-BE49-F238E27FC236}">
                <a16:creationId xmlns:a16="http://schemas.microsoft.com/office/drawing/2014/main" id="{5BC0E09B-F54B-9B0F-08D8-46E320D6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514" y="839244"/>
            <a:ext cx="6876789" cy="492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734752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F356C22-A830-4246-A6B1-3B8F9332AE6F}"/>
              </a:ext>
            </a:extLst>
          </p:cNvPr>
          <p:cNvCxnSpPr/>
          <p:nvPr/>
        </p:nvCxnSpPr>
        <p:spPr>
          <a:xfrm>
            <a:off x="0" y="1011208"/>
            <a:ext cx="12204000" cy="0"/>
          </a:xfrm>
          <a:prstGeom prst="line">
            <a:avLst/>
          </a:prstGeom>
          <a:ln w="28575">
            <a:solidFill>
              <a:srgbClr val="9F1732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623FC19D-9648-4703-87DC-C3A883E92705}"/>
              </a:ext>
            </a:extLst>
          </p:cNvPr>
          <p:cNvSpPr txBox="1">
            <a:spLocks/>
          </p:cNvSpPr>
          <p:nvPr/>
        </p:nvSpPr>
        <p:spPr>
          <a:xfrm>
            <a:off x="-1" y="304831"/>
            <a:ext cx="12192001" cy="5223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indent="6350" algn="l"/>
            <a:r>
              <a:rPr lang="ru-RU" sz="2000" b="1" dirty="0">
                <a:solidFill>
                  <a:srgbClr val="9F173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ОСНОВНЫЕ РЕКОМЕНДАЦИИ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0869C-3428-460B-B8FE-896508BB9BE3}" type="slidenum">
              <a:rPr lang="ru-RU" smtClean="0"/>
              <a:pPr/>
              <a:t>41</a:t>
            </a:fld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911AE3-A8E5-886E-71D6-8E7F6E630656}"/>
              </a:ext>
            </a:extLst>
          </p:cNvPr>
          <p:cNvSpPr txBox="1"/>
          <p:nvPr/>
        </p:nvSpPr>
        <p:spPr>
          <a:xfrm>
            <a:off x="89209" y="1103973"/>
            <a:ext cx="11931805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600" dirty="0"/>
          </a:p>
          <a:p>
            <a:r>
              <a:rPr lang="ru-RU" sz="1600" b="1" dirty="0">
                <a:solidFill>
                  <a:srgbClr val="9F1732"/>
                </a:solidFill>
              </a:rPr>
              <a:t>Развитие помощи КГН, находящимся в трудной жизненной и финансовой ситуации. </a:t>
            </a:r>
            <a:r>
              <a:rPr lang="ru-RU" sz="1600" dirty="0">
                <a:solidFill>
                  <a:srgbClr val="9F1732"/>
                </a:solidFill>
              </a:rPr>
              <a:t>Необходимо развить систему материальной поддержки тех представителей КГН, которые находятся в тяжелом материальном положении, включая предоставление продуктовых наборов для мотивации посещения ЦС, для постановки на диспансерный учет и оплату проезда до ЦС. Тяжелое материальное положение некоторых представителей КГН (в особенности ЛУИН) повышает риск отказа от постановки на учет в ЦС и приема АРТ. Необходимо рассматривать ЛЖВ с низкими доходами как отдельную уязвимую группу, которая требует дополнительного внимания.</a:t>
            </a:r>
          </a:p>
          <a:p>
            <a:endParaRPr lang="ru-RU" sz="1600" dirty="0">
              <a:solidFill>
                <a:srgbClr val="9F1732"/>
              </a:solidFill>
            </a:endParaRPr>
          </a:p>
          <a:p>
            <a:r>
              <a:rPr lang="ru-RU" sz="1600" b="1" dirty="0">
                <a:solidFill>
                  <a:srgbClr val="9F1732"/>
                </a:solidFill>
              </a:rPr>
              <a:t>Определить порядок оказания медицинской помощи, в частности АРВ-терапии, для граждан РФ, зарегистрированных по месту жительства на территории одного субъекта Российской Федерации, но временно пребывающих в другом регионе без регистрации</a:t>
            </a:r>
            <a:r>
              <a:rPr lang="ru-RU" sz="1600" dirty="0">
                <a:solidFill>
                  <a:srgbClr val="9F1732"/>
                </a:solidFill>
              </a:rPr>
              <a:t>, а также источники финансирования и порядок компенсации средств регионального бюджета на АРТ для указанной категории граждан. Предусмотреть </a:t>
            </a:r>
            <a:r>
              <a:rPr lang="ru-RU" sz="1600" b="1" dirty="0">
                <a:solidFill>
                  <a:srgbClr val="9F1732"/>
                </a:solidFill>
              </a:rPr>
              <a:t>порядок временной регистрации мигрантов </a:t>
            </a:r>
            <a:r>
              <a:rPr lang="ru-RU" sz="1600" dirty="0">
                <a:solidFill>
                  <a:srgbClr val="9F1732"/>
                </a:solidFill>
              </a:rPr>
              <a:t>с целью постановки на ДУ и получения АРТ на срок не менее года.</a:t>
            </a:r>
          </a:p>
          <a:p>
            <a:endParaRPr lang="ru-RU" sz="1600" dirty="0">
              <a:solidFill>
                <a:srgbClr val="9F1732"/>
              </a:solidFill>
            </a:endParaRPr>
          </a:p>
          <a:p>
            <a:r>
              <a:rPr lang="ru-RU" sz="1600" b="1" dirty="0">
                <a:solidFill>
                  <a:srgbClr val="9F1732"/>
                </a:solidFill>
              </a:rPr>
              <a:t>Развитие интегрированной и системной помощи наркопотребителям</a:t>
            </a:r>
            <a:r>
              <a:rPr lang="ru-RU" sz="1600" dirty="0">
                <a:solidFill>
                  <a:srgbClr val="9F1732"/>
                </a:solidFill>
              </a:rPr>
              <a:t>. Чтобы повысить посещаемость Центра СПИД со стороны ЛУИН, необходимо развитие и усиление межведомственного взаимодействия в сфере оказания помощи наркопотребителям между ЦС, наркологическими и противотуберкулезными диспансерами/больницами и НКО.  Необходимо включить в программные расходы НКО, работающих с ЛУИН и СР-ЛУИН, и медицинских учреждений закупку </a:t>
            </a:r>
            <a:r>
              <a:rPr lang="ru-RU" sz="1600" dirty="0" err="1">
                <a:solidFill>
                  <a:srgbClr val="9F1732"/>
                </a:solidFill>
              </a:rPr>
              <a:t>налоксона</a:t>
            </a:r>
            <a:r>
              <a:rPr lang="ru-RU" sz="1600" dirty="0">
                <a:solidFill>
                  <a:srgbClr val="9F1732"/>
                </a:solidFill>
              </a:rPr>
              <a:t>.</a:t>
            </a:r>
          </a:p>
          <a:p>
            <a:endParaRPr lang="ru-RU" sz="1600" dirty="0">
              <a:solidFill>
                <a:srgbClr val="9F1732"/>
              </a:solidFill>
            </a:endParaRPr>
          </a:p>
          <a:p>
            <a:r>
              <a:rPr lang="ru-RU" sz="1600" b="1" dirty="0">
                <a:solidFill>
                  <a:srgbClr val="9F1732"/>
                </a:solidFill>
              </a:rPr>
              <a:t>Своевременная АРВ-терапия</a:t>
            </a:r>
            <a:r>
              <a:rPr lang="ru-RU" sz="1600" dirty="0">
                <a:solidFill>
                  <a:srgbClr val="9F1732"/>
                </a:solidFill>
              </a:rPr>
              <a:t>. Необходимо информирование ЛЖВ, в том числе представителей КГН, медицинских работников о современных схемах лечения, доступных в РФ . Необходима организация </a:t>
            </a:r>
            <a:r>
              <a:rPr lang="ru-RU" sz="1600" dirty="0" err="1">
                <a:solidFill>
                  <a:srgbClr val="9F1732"/>
                </a:solidFill>
              </a:rPr>
              <a:t>адвокационных</a:t>
            </a:r>
            <a:r>
              <a:rPr lang="ru-RU" sz="1600" dirty="0">
                <a:solidFill>
                  <a:srgbClr val="9F1732"/>
                </a:solidFill>
              </a:rPr>
              <a:t> кампаний по государственной закупке современных АРТ препаратов, их включения в перечень жизненно важных лекарственных средств. Простота приёма и сокращение побочных эффектов позволят закрепить приверженность АРВ-терапии, уменьшить число слухов о «плохой» терапии.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085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2389D8-C990-C155-12F4-DB164977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4602"/>
          </a:xfrm>
        </p:spPr>
        <p:txBody>
          <a:bodyPr>
            <a:normAutofit fontScale="90000"/>
          </a:bodyPr>
          <a:lstStyle/>
          <a:p>
            <a:br>
              <a:rPr lang="ru-RU" sz="2400" b="1" dirty="0">
                <a:solidFill>
                  <a:srgbClr val="9F1732"/>
                </a:solidFill>
              </a:rPr>
            </a:br>
            <a:r>
              <a:rPr lang="ru-RU" sz="2400" b="1" dirty="0">
                <a:solidFill>
                  <a:srgbClr val="9F1732"/>
                </a:solidFill>
              </a:rPr>
              <a:t>ОСНОВНЫЕ РЕКОМЕНДАЦИИ (продолжение)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9479B-0A37-F430-306E-3CC3A87BE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1" y="981307"/>
            <a:ext cx="11195825" cy="519565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b="1" dirty="0">
                <a:solidFill>
                  <a:srgbClr val="9F1732"/>
                </a:solidFill>
              </a:rPr>
              <a:t>Интеграция услуг для ЛЖВ/ТГЛ</a:t>
            </a:r>
            <a:r>
              <a:rPr lang="ru-RU" sz="1600" dirty="0">
                <a:solidFill>
                  <a:srgbClr val="9F1732"/>
                </a:solidFill>
              </a:rPr>
              <a:t>. Для повышения приверженности к лечению ВИЧ-инфекции у ТГЛ важно, чтобы инфекционист и эндокринолог работали «в связке» при назначении АРТ для своевременного решения вопросов, связанных с побочными эффектами, и снятия возникающих страхов о несовместимости АРТ и гормональной терапии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9F1732"/>
                </a:solidFill>
              </a:rPr>
              <a:t>Необходимо продолжить работу по увеличению охвата АРВ-терапией</a:t>
            </a:r>
            <a:r>
              <a:rPr lang="ru-RU" sz="1600" dirty="0">
                <a:solidFill>
                  <a:srgbClr val="9F1732"/>
                </a:solidFill>
              </a:rPr>
              <a:t>. С учётом ежегодного выявления новых случаев ВИЧ-инфекции в трёх регионах проекта (по представленным в отчете данным), не менее 6 тысяч человек должны быть дополнительно обеспечены АРВ-терапией. 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9F1732"/>
                </a:solidFill>
              </a:rPr>
              <a:t>Работа по снижению стигматизации и дискриминации</a:t>
            </a:r>
            <a:r>
              <a:rPr lang="ru-RU" sz="1600" dirty="0">
                <a:solidFill>
                  <a:srgbClr val="9F1732"/>
                </a:solidFill>
              </a:rPr>
              <a:t>. Необходимо повышение </a:t>
            </a:r>
            <a:r>
              <a:rPr lang="ru-RU" sz="1600" dirty="0" err="1">
                <a:solidFill>
                  <a:srgbClr val="9F1732"/>
                </a:solidFill>
              </a:rPr>
              <a:t>сензитивности</a:t>
            </a:r>
            <a:r>
              <a:rPr lang="ru-RU" sz="1600" dirty="0">
                <a:solidFill>
                  <a:srgbClr val="9F1732"/>
                </a:solidFill>
              </a:rPr>
              <a:t> и компетентности медицинского персонала при работе со стигматизируемыми группами населения: использование корректной лексики и терминологии, отсутствие предосудительного отношения к человеку из-за его образа жизни, сексуальной и гендерной идентичности. Работа над дестигматизацией должна вестись не только среди медработников, но и среди общего населения, специалистов НКО, социальных работников. </a:t>
            </a:r>
            <a:r>
              <a:rPr lang="ru-RU" sz="1600" b="1" dirty="0">
                <a:solidFill>
                  <a:srgbClr val="9F1732"/>
                </a:solidFill>
              </a:rPr>
              <a:t>Усиление роли НКО по работе в труднодоступных группах населения</a:t>
            </a:r>
            <a:r>
              <a:rPr lang="ru-RU" sz="1600" dirty="0">
                <a:solidFill>
                  <a:srgbClr val="9F1732"/>
                </a:solidFill>
              </a:rPr>
              <a:t> (предусмотрено в Стратегии до 2030 года)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9F1732"/>
                </a:solidFill>
              </a:rPr>
              <a:t>Информирование населения</a:t>
            </a:r>
            <a:r>
              <a:rPr lang="ru-RU" sz="1600" dirty="0">
                <a:solidFill>
                  <a:srgbClr val="9F1732"/>
                </a:solidFill>
              </a:rPr>
              <a:t>. Дестигматизация ВИЧ-инфекции и ЛЖВ за счёт информирования населения и отказа от обвинительной риторики со стороны государственных органов власти и СМИ. Это может происходить за счёт повышения видимости ЛЖВ и ВИЧ-положительных людей из разных КГН, их опыта </a:t>
            </a:r>
            <a:r>
              <a:rPr lang="ru-RU" sz="1600" dirty="0" err="1">
                <a:solidFill>
                  <a:srgbClr val="9F1732"/>
                </a:solidFill>
              </a:rPr>
              <a:t>совладания</a:t>
            </a:r>
            <a:r>
              <a:rPr lang="ru-RU" sz="1600" dirty="0">
                <a:solidFill>
                  <a:srgbClr val="9F1732"/>
                </a:solidFill>
              </a:rPr>
              <a:t> с хроническим заболеванием. Остро необходимо просвещение населения: необходимо предоставлять людям актуальную информацию о том, что такое ВИЧ, как он лечится, формировать понимание того, что при своевременном приеме терапии уровень жизни не меняется, что вовремя пройденное обследование предупреждает последствия. Важно распространение информации о бесплатности медицинской помощи, в т.ч. через социальную рекламу. Проводить информационные кампании для КГН о тех мифах, которые существуют в отношении приема АРТ и ее сочетании с употреблением алкоголя, ПАВ, гормональной терапии. </a:t>
            </a:r>
            <a:r>
              <a:rPr lang="ru-RU" sz="1600" b="1" dirty="0">
                <a:solidFill>
                  <a:srgbClr val="9F1732"/>
                </a:solidFill>
              </a:rPr>
              <a:t>Необходимо также сексуальное образование и психологическая поддержка семей и близких ЛЖВ. Борьба с ВИЧ-диссидентством.</a:t>
            </a:r>
          </a:p>
          <a:p>
            <a:pPr marL="0" indent="0">
              <a:buNone/>
            </a:pPr>
            <a:r>
              <a:rPr lang="ru-RU" sz="1600" b="1" dirty="0">
                <a:solidFill>
                  <a:srgbClr val="9F1732"/>
                </a:solidFill>
              </a:rPr>
              <a:t>Филиалы Центра СПИД, кабинеты инфекционных заболеваний в районных поликлиниках</a:t>
            </a:r>
            <a:r>
              <a:rPr lang="ru-RU" sz="1600" dirty="0">
                <a:solidFill>
                  <a:srgbClr val="9F1732"/>
                </a:solidFill>
              </a:rPr>
              <a:t>. Необходимо увеличение количества доступных мест, где можно сдавать анализы и получать терапию.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4816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5C65F47B-7F92-47E6-876C-BB51E58911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2000" y="3324070"/>
            <a:ext cx="612000" cy="612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41E7D9C-C0A0-4A5D-A8AD-0C75F97899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7091" y="3341163"/>
            <a:ext cx="612000" cy="612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E37A2B42-3585-4C76-BC4B-262E8A713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3271" y="3306978"/>
            <a:ext cx="646185" cy="646185"/>
          </a:xfrm>
          <a:prstGeom prst="rect">
            <a:avLst/>
          </a:prstGeom>
        </p:spPr>
      </p:pic>
      <p:graphicFrame>
        <p:nvGraphicFramePr>
          <p:cNvPr id="31" name="Таблица 31">
            <a:extLst>
              <a:ext uri="{FF2B5EF4-FFF2-40B4-BE49-F238E27FC236}">
                <a16:creationId xmlns:a16="http://schemas.microsoft.com/office/drawing/2014/main" id="{826BD7FD-2158-4A1D-923A-FB963AB1F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705766"/>
              </p:ext>
            </p:extLst>
          </p:nvPr>
        </p:nvGraphicFramePr>
        <p:xfrm>
          <a:off x="256703" y="2277528"/>
          <a:ext cx="11400000" cy="407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000">
                  <a:extLst>
                    <a:ext uri="{9D8B030D-6E8A-4147-A177-3AD203B41FA5}">
                      <a16:colId xmlns:a16="http://schemas.microsoft.com/office/drawing/2014/main" val="543991554"/>
                    </a:ext>
                  </a:extLst>
                </a:gridCol>
                <a:gridCol w="840000">
                  <a:extLst>
                    <a:ext uri="{9D8B030D-6E8A-4147-A177-3AD203B41FA5}">
                      <a16:colId xmlns:a16="http://schemas.microsoft.com/office/drawing/2014/main" val="4015556794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2179028383"/>
                    </a:ext>
                  </a:extLst>
                </a:gridCol>
                <a:gridCol w="840000">
                  <a:extLst>
                    <a:ext uri="{9D8B030D-6E8A-4147-A177-3AD203B41FA5}">
                      <a16:colId xmlns:a16="http://schemas.microsoft.com/office/drawing/2014/main" val="3888488973"/>
                    </a:ext>
                  </a:extLst>
                </a:gridCol>
                <a:gridCol w="3240000">
                  <a:extLst>
                    <a:ext uri="{9D8B030D-6E8A-4147-A177-3AD203B41FA5}">
                      <a16:colId xmlns:a16="http://schemas.microsoft.com/office/drawing/2014/main" val="1326776893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9F173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ОНЛАЙН ОПРОС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Онлайн опрос представителей КГН (92 ссылки-Форумы)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9F173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ИНТЕРВЬЮ С ЭКСПЕРТАМИ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по согласованному с Заказчиком гайду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rgbClr val="9F1732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eorgia"/>
                        </a:rPr>
                        <a:t>КАБИНЕТНОЕ ИССЛЕДОВАНИЕ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анализ нормативной базы в отношении профилактики и лечения ВИЧ-инфекции;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Описание результатов российских и зарубежных исследований в отношении барьеров доступа к тестированию и лечению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7326181"/>
                  </a:ext>
                </a:extLst>
              </a:tr>
              <a:tr h="8990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поиск по ключевым словам, </a:t>
                      </a:r>
                      <a:r>
                        <a:rPr lang="ru-RU" sz="1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анализ и каталогизация информационно-проблемного фона в социальных сетях</a:t>
                      </a:r>
                      <a:endParaRPr lang="ru-RU" sz="1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4353045"/>
                  </a:ext>
                </a:extLst>
              </a:tr>
              <a:tr h="183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ЦЕЛЕВАЯ ГРУППА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Целевые группы проекта КАСКАД: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Люди, употребляющие инъекционные наркотики (ЛУИН)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Секс-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работицы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/и (СР)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Трансгендерные люди (ТГЛ)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Мужчины, практикующие секс с мужчинами (МСМ)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ЦЕЛЕВАЯ ГРУППА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Представители КГН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Сотрудники ВИЧ-сервисных НКО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Сотрудники медицинских учреждений (Центр СПИД, КВД, ПНД, НД);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Только в Челябинске - ГУФСИН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НАПРАВЛЕНИЯ АНАЛИЗА: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Нормативная база;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Специфика барьеров КГН: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b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5438468"/>
                  </a:ext>
                </a:extLst>
              </a:tr>
              <a:tr h="4263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СЛУЧАЙНАЯ ВЫБОРКА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1657 респондентов, допущено к обработке 1646 анкет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ВЫБОРКА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Всего 45 интервью (по 15 интервью в каждом регионе проекта КАСКАД)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06896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92DF6F-484E-46D7-AFE2-BC6827B48288}"/>
              </a:ext>
            </a:extLst>
          </p:cNvPr>
          <p:cNvSpPr txBox="1"/>
          <p:nvPr/>
        </p:nvSpPr>
        <p:spPr>
          <a:xfrm>
            <a:off x="3048000" y="40458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9F173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ДИЗАЙН ИССЛЕДОВАНИЯ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E6FE4D4A-19BA-478B-8804-8A6FF09325A8}"/>
              </a:ext>
            </a:extLst>
          </p:cNvPr>
          <p:cNvGrpSpPr/>
          <p:nvPr/>
        </p:nvGrpSpPr>
        <p:grpSpPr>
          <a:xfrm>
            <a:off x="2087740" y="666190"/>
            <a:ext cx="1275432" cy="720002"/>
            <a:chOff x="2087740" y="666190"/>
            <a:chExt cx="1275432" cy="720002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7CD16655-D23C-4A85-8E36-440CB397D018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727740" y="1026192"/>
              <a:ext cx="720000" cy="0"/>
            </a:xfrm>
            <a:prstGeom prst="line">
              <a:avLst/>
            </a:prstGeom>
            <a:noFill/>
            <a:ln w="38100" cap="rnd">
              <a:solidFill>
                <a:schemeClr val="bg1">
                  <a:lumMod val="75000"/>
                </a:schemeClr>
              </a:solidFill>
              <a:prstDash val="sysDot"/>
              <a:round/>
              <a:tailEnd type="stealth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A415D72-C0B6-43B3-95BA-3B399D7BC0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3172" y="666190"/>
              <a:ext cx="1260000" cy="0"/>
            </a:xfrm>
            <a:prstGeom prst="line">
              <a:avLst/>
            </a:prstGeom>
            <a:noFill/>
            <a:ln w="38100" cap="rnd">
              <a:solidFill>
                <a:schemeClr val="bg1">
                  <a:lumMod val="75000"/>
                </a:schemeClr>
              </a:solidFill>
              <a:prstDash val="sysDot"/>
              <a:round/>
              <a:tailEnd type="non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0" name="Овал 39">
            <a:extLst>
              <a:ext uri="{FF2B5EF4-FFF2-40B4-BE49-F238E27FC236}">
                <a16:creationId xmlns:a16="http://schemas.microsoft.com/office/drawing/2014/main" id="{C72FD516-BB45-41DD-9ABF-9F48A5AA9604}"/>
              </a:ext>
            </a:extLst>
          </p:cNvPr>
          <p:cNvSpPr/>
          <p:nvPr/>
        </p:nvSpPr>
        <p:spPr>
          <a:xfrm>
            <a:off x="1910642" y="1731070"/>
            <a:ext cx="432000" cy="432000"/>
          </a:xfrm>
          <a:prstGeom prst="ellipse">
            <a:avLst/>
          </a:prstGeom>
          <a:solidFill>
            <a:srgbClr val="E2E2E2"/>
          </a:solidFill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0E64DFB-2890-4540-822F-4872D9DD32B4}"/>
              </a:ext>
            </a:extLst>
          </p:cNvPr>
          <p:cNvGrpSpPr/>
          <p:nvPr/>
        </p:nvGrpSpPr>
        <p:grpSpPr>
          <a:xfrm>
            <a:off x="9865296" y="1557309"/>
            <a:ext cx="569468" cy="605761"/>
            <a:chOff x="10236584" y="1429713"/>
            <a:chExt cx="569468" cy="605761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04597F6A-903E-47AC-83A6-0DD582D45340}"/>
                </a:ext>
              </a:extLst>
            </p:cNvPr>
            <p:cNvSpPr/>
            <p:nvPr/>
          </p:nvSpPr>
          <p:spPr>
            <a:xfrm>
              <a:off x="10374052" y="1603474"/>
              <a:ext cx="432000" cy="432000"/>
            </a:xfrm>
            <a:prstGeom prst="ellipse">
              <a:avLst/>
            </a:prstGeom>
            <a:solidFill>
              <a:srgbClr val="E2E2E2"/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F616DAE-110F-41DE-8E76-9249573B0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236584" y="1429713"/>
              <a:ext cx="432000" cy="432000"/>
            </a:xfrm>
            <a:prstGeom prst="rect">
              <a:avLst/>
            </a:prstGeom>
          </p:spPr>
        </p:pic>
      </p:grp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938B77BE-2758-4003-B7FE-C9BAD3C42FCB}"/>
              </a:ext>
            </a:extLst>
          </p:cNvPr>
          <p:cNvCxnSpPr>
            <a:cxnSpLocks/>
          </p:cNvCxnSpPr>
          <p:nvPr/>
        </p:nvCxnSpPr>
        <p:spPr>
          <a:xfrm rot="5400000" flipV="1">
            <a:off x="5898000" y="1188192"/>
            <a:ext cx="396000" cy="0"/>
          </a:xfrm>
          <a:prstGeom prst="line">
            <a:avLst/>
          </a:pr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8EFEC28-5FC1-4385-ACB5-030382949247}"/>
              </a:ext>
            </a:extLst>
          </p:cNvPr>
          <p:cNvCxnSpPr>
            <a:cxnSpLocks/>
          </p:cNvCxnSpPr>
          <p:nvPr/>
        </p:nvCxnSpPr>
        <p:spPr>
          <a:xfrm rot="5400000" flipV="1">
            <a:off x="1633302" y="3429000"/>
            <a:ext cx="324000" cy="0"/>
          </a:xfrm>
          <a:prstGeom prst="line">
            <a:avLst/>
          </a:pr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BB75CF6D-02E0-4D74-9EED-891E8FE0BB42}"/>
              </a:ext>
            </a:extLst>
          </p:cNvPr>
          <p:cNvCxnSpPr>
            <a:cxnSpLocks/>
          </p:cNvCxnSpPr>
          <p:nvPr/>
        </p:nvCxnSpPr>
        <p:spPr>
          <a:xfrm rot="16200000" flipH="1" flipV="1">
            <a:off x="10016143" y="3429000"/>
            <a:ext cx="324000" cy="0"/>
          </a:xfrm>
          <a:prstGeom prst="line">
            <a:avLst/>
          </a:pr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D75B1C93-CF2B-47BF-9D73-E89939AF8DCE}"/>
              </a:ext>
            </a:extLst>
          </p:cNvPr>
          <p:cNvCxnSpPr>
            <a:cxnSpLocks/>
          </p:cNvCxnSpPr>
          <p:nvPr/>
        </p:nvCxnSpPr>
        <p:spPr>
          <a:xfrm rot="5400000" flipV="1">
            <a:off x="5934000" y="3429000"/>
            <a:ext cx="324000" cy="0"/>
          </a:xfrm>
          <a:prstGeom prst="line">
            <a:avLst/>
          </a:pr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62" name="Таблица 61">
            <a:extLst>
              <a:ext uri="{FF2B5EF4-FFF2-40B4-BE49-F238E27FC236}">
                <a16:creationId xmlns:a16="http://schemas.microsoft.com/office/drawing/2014/main" id="{B1C70410-5A98-4613-9517-F0235B6E8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64364"/>
              </p:ext>
            </p:extLst>
          </p:nvPr>
        </p:nvGraphicFramePr>
        <p:xfrm>
          <a:off x="6648098" y="6367945"/>
          <a:ext cx="5208940" cy="252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8940">
                  <a:extLst>
                    <a:ext uri="{9D8B030D-6E8A-4147-A177-3AD203B41FA5}">
                      <a16:colId xmlns:a16="http://schemas.microsoft.com/office/drawing/2014/main" val="1579964356"/>
                    </a:ext>
                  </a:extLst>
                </a:gridCol>
              </a:tblGrid>
              <a:tr h="252809">
                <a:tc>
                  <a:txBody>
                    <a:bodyPr/>
                    <a:lstStyle/>
                    <a:p>
                      <a:pPr marL="0" marR="0" indent="0" algn="r" defTabSz="733759" rtl="0" eaLnBrk="1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Georgia"/>
                        </a:rPr>
                        <a:t>Сроки сбора данных: октябрь-декабрь 2021 года</a:t>
                      </a:r>
                      <a:endParaRPr lang="ru-RU" sz="1000" b="0" i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7133263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31E58BC-4BBD-4777-8BA5-51EB4E1D5DE2}"/>
              </a:ext>
            </a:extLst>
          </p:cNvPr>
          <p:cNvGrpSpPr/>
          <p:nvPr/>
        </p:nvGrpSpPr>
        <p:grpSpPr>
          <a:xfrm>
            <a:off x="5803296" y="1566309"/>
            <a:ext cx="585407" cy="596761"/>
            <a:chOff x="1343232" y="1566309"/>
            <a:chExt cx="585407" cy="59676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FD4C7738-EF8F-418D-909A-6025D338E6BE}"/>
                </a:ext>
              </a:extLst>
            </p:cNvPr>
            <p:cNvSpPr/>
            <p:nvPr/>
          </p:nvSpPr>
          <p:spPr>
            <a:xfrm>
              <a:off x="1496639" y="1731070"/>
              <a:ext cx="432000" cy="432000"/>
            </a:xfrm>
            <a:prstGeom prst="ellipse">
              <a:avLst/>
            </a:prstGeom>
            <a:solidFill>
              <a:srgbClr val="E2E2E2"/>
            </a:solidFill>
            <a:ln w="12700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7835390A-3F5A-4ECB-8C34-5BCDBAE12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43232" y="1566309"/>
              <a:ext cx="432000" cy="432000"/>
            </a:xfrm>
            <a:prstGeom prst="rect">
              <a:avLst/>
            </a:prstGeom>
          </p:spPr>
        </p:pic>
      </p:grp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C89C504A-9DE6-4BF7-A9DA-65092D72088A}"/>
              </a:ext>
            </a:extLst>
          </p:cNvPr>
          <p:cNvCxnSpPr>
            <a:cxnSpLocks/>
          </p:cNvCxnSpPr>
          <p:nvPr/>
        </p:nvCxnSpPr>
        <p:spPr>
          <a:xfrm rot="5400000" flipV="1">
            <a:off x="9721296" y="1026192"/>
            <a:ext cx="720000" cy="0"/>
          </a:xfrm>
          <a:prstGeom prst="line">
            <a:avLst/>
          </a:pr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521C341C-E7DB-4084-A4EF-984048C3727D}"/>
              </a:ext>
            </a:extLst>
          </p:cNvPr>
          <p:cNvCxnSpPr>
            <a:cxnSpLocks/>
          </p:cNvCxnSpPr>
          <p:nvPr/>
        </p:nvCxnSpPr>
        <p:spPr>
          <a:xfrm flipV="1">
            <a:off x="8858045" y="666190"/>
            <a:ext cx="1260000" cy="0"/>
          </a:xfrm>
          <a:prstGeom prst="line">
            <a:avLst/>
          </a:prstGeom>
          <a:noFill/>
          <a:ln w="38100" cap="rnd">
            <a:solidFill>
              <a:schemeClr val="bg1">
                <a:lumMod val="75000"/>
              </a:schemeClr>
            </a:solidFill>
            <a:prstDash val="sysDot"/>
            <a:round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B94E767-E207-4A34-B1CB-9F7A237C00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40461" y="1633126"/>
            <a:ext cx="43200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338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6BBC5B-66BB-4CBB-AA2C-521312520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999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9F1732"/>
                </a:solidFill>
              </a:rPr>
              <a:t>Структура выборки (онлайн опрос)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8344E1B-49B0-40EE-9E71-D4D718201A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0528459"/>
              </p:ext>
            </p:extLst>
          </p:nvPr>
        </p:nvGraphicFramePr>
        <p:xfrm>
          <a:off x="838199" y="1115122"/>
          <a:ext cx="10290717" cy="4933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B57A4B9-5ACF-4BF8-8C47-F101C34595A9}"/>
              </a:ext>
            </a:extLst>
          </p:cNvPr>
          <p:cNvSpPr txBox="1"/>
          <p:nvPr/>
        </p:nvSpPr>
        <p:spPr>
          <a:xfrm>
            <a:off x="2880851" y="2487561"/>
            <a:ext cx="2949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9F1732"/>
                </a:solidFill>
              </a:rPr>
              <a:t>Мигранты без гражданства РФ – 7%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40FE93-8C57-5828-6E93-E796EC80A6C8}"/>
              </a:ext>
            </a:extLst>
          </p:cNvPr>
          <p:cNvSpPr txBox="1"/>
          <p:nvPr/>
        </p:nvSpPr>
        <p:spPr>
          <a:xfrm>
            <a:off x="345688" y="6048683"/>
            <a:ext cx="11619571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100" dirty="0">
                <a:solidFill>
                  <a:srgbClr val="9F1732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КГН не являются автономными и гомогенными, от 15% до 40% указали на свою принадлежность к нескольким  КГН (МСЛ, мигранты, люди без регистрации), также имеющим трудности к тестированию и лечению ВИЧ. </a:t>
            </a:r>
            <a:r>
              <a:rPr lang="ru-RU" sz="1100" dirty="0">
                <a:solidFill>
                  <a:schemeClr val="bg1"/>
                </a:solidFill>
              </a:rPr>
              <a:t>2</a:t>
            </a:r>
            <a:r>
              <a:rPr lang="ru-RU" sz="1200" dirty="0">
                <a:solidFill>
                  <a:srgbClr val="9F1732"/>
                </a:solidFill>
              </a:rPr>
              <a:t>467 респондентов с положительным ВИЧ-статусом отметили, что не относят себя ни к одной из предложенных групп</a:t>
            </a:r>
          </a:p>
          <a:p>
            <a:pPr marL="0" indent="0">
              <a:buNone/>
            </a:pPr>
            <a:r>
              <a:rPr lang="ru-RU" sz="1200" dirty="0">
                <a:solidFill>
                  <a:srgbClr val="9F1732"/>
                </a:solidFill>
              </a:rPr>
              <a:t>17 ВИЧ-положительных респондентов отнесли себя к числу МЛС;  5 ВИЧ-положительных респондентов отнесли себя к группе мигрантов; 18 ВИЧ- положительных респондентов отнесли себя к группе людей без регистрации по месту жительства; эти респонденты были отобраны для составления базы ЛЖВ</a:t>
            </a:r>
          </a:p>
          <a:p>
            <a:endParaRPr lang="ru-RU" sz="1400" dirty="0">
              <a:solidFill>
                <a:srgbClr val="9F173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8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E392B4B-5523-4263-9202-C53885CBA859}"/>
              </a:ext>
            </a:extLst>
          </p:cNvPr>
          <p:cNvSpPr/>
          <p:nvPr/>
        </p:nvSpPr>
        <p:spPr>
          <a:xfrm>
            <a:off x="1" y="0"/>
            <a:ext cx="12191999" cy="6858001"/>
          </a:xfrm>
          <a:prstGeom prst="rect">
            <a:avLst/>
          </a:prstGeom>
          <a:solidFill>
            <a:srgbClr val="9F173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ym typeface="Helvetica Light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6E96AAD-C8C9-4FE5-9354-627184E0DCE4}"/>
              </a:ext>
            </a:extLst>
          </p:cNvPr>
          <p:cNvSpPr/>
          <p:nvPr/>
        </p:nvSpPr>
        <p:spPr>
          <a:xfrm>
            <a:off x="144966" y="657923"/>
            <a:ext cx="5586761" cy="40626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ОСНОВНЫЕ </a:t>
            </a:r>
          </a:p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РЕЗУЛЬТАТЫ</a:t>
            </a:r>
          </a:p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kern="0" dirty="0" err="1">
                <a:solidFill>
                  <a:srgbClr val="FFFFFF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в</a:t>
            </a:r>
            <a:r>
              <a:rPr lang="ru-RU" sz="4400" b="1" kern="0" baseline="0" dirty="0" err="1">
                <a:solidFill>
                  <a:srgbClr val="FFFFFF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зимосвязь</a:t>
            </a:r>
            <a:r>
              <a:rPr lang="ru-RU" sz="4400" b="1" kern="0" baseline="0" dirty="0">
                <a:solidFill>
                  <a:srgbClr val="FFFFFF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</a:p>
          <a:p>
            <a:pPr marL="631825" marR="0" lvl="0" indent="-631825" algn="l" defTabSz="55030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4400" b="1" kern="0" dirty="0">
                <a:solidFill>
                  <a:srgbClr val="FFFFFF"/>
                </a:solidFill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к</a:t>
            </a:r>
            <a:r>
              <a:rPr kumimoji="0" lang="ru-RU" sz="4400" b="1" i="0" u="none" strike="noStrike" kern="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оличественного</a:t>
            </a: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и качественного исследований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1026" name="Picture 2" descr="Оформляем результаты научного исследования">
            <a:extLst>
              <a:ext uri="{FF2B5EF4-FFF2-40B4-BE49-F238E27FC236}">
                <a16:creationId xmlns:a16="http://schemas.microsoft.com/office/drawing/2014/main" id="{5BC0E09B-F54B-9B0F-08D8-46E320D68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88" y="1115122"/>
            <a:ext cx="6359910" cy="458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25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Двойная стигматизация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</a:rPr>
              <a:t>В России распространена так называемая «двойная стигматизация»: стигматизация на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основании ВИЧ-инфекции и стигматизация за принадлежность к определенной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категории, оцениваемой окружающими и/или значительной частью общества как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девиантной.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Я уже давно не колюсь, уже вот я в принципе социализировался, мне некомфортно в обычную поликлинику ходить. У меня диагнозы смотрят и со мной начинают разговаривать как попало, мне это вообще неприятно. И потом не хочется туда возвращаться</a:t>
            </a:r>
            <a:r>
              <a:rPr lang="ru-RU" dirty="0">
                <a:solidFill>
                  <a:srgbClr val="C00000"/>
                </a:solidFill>
              </a:rPr>
              <a:t>» (Санкт-Петербург, </a:t>
            </a:r>
            <a:r>
              <a:rPr lang="ru-RU" dirty="0" err="1">
                <a:solidFill>
                  <a:srgbClr val="C00000"/>
                </a:solidFill>
              </a:rPr>
              <a:t>инт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No</a:t>
            </a:r>
            <a:r>
              <a:rPr lang="ru-RU" dirty="0">
                <a:solidFill>
                  <a:srgbClr val="C00000"/>
                </a:solidFill>
              </a:rPr>
              <a:t> 6, сотрудник НКО).</a:t>
            </a:r>
          </a:p>
          <a:p>
            <a:pPr marL="0" indent="0">
              <a:buNone/>
            </a:pPr>
            <a:endParaRPr lang="ru-RU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rgbClr val="C00000"/>
                </a:solidFill>
              </a:rPr>
              <a:t>«</a:t>
            </a:r>
            <a:r>
              <a:rPr lang="ru-RU" i="1" dirty="0">
                <a:solidFill>
                  <a:srgbClr val="C00000"/>
                </a:solidFill>
              </a:rPr>
              <a:t>Нас там не любят. Мы для них нечисть</a:t>
            </a:r>
            <a:r>
              <a:rPr lang="ru-RU" dirty="0">
                <a:solidFill>
                  <a:srgbClr val="C00000"/>
                </a:solidFill>
              </a:rPr>
              <a:t>» (Челябинск, </a:t>
            </a:r>
            <a:r>
              <a:rPr lang="ru-RU" dirty="0" err="1">
                <a:solidFill>
                  <a:srgbClr val="C00000"/>
                </a:solidFill>
              </a:rPr>
              <a:t>инт</a:t>
            </a:r>
            <a:r>
              <a:rPr lang="ru-RU" dirty="0">
                <a:solidFill>
                  <a:srgbClr val="C00000"/>
                </a:solidFill>
              </a:rPr>
              <a:t>. 6, представитель ТГЛ).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AF406B-90C3-4F59-9A9E-91C9C11D036C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279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A35F9-ACDF-4AAF-81FE-D5816FB0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Двойная стигматизация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08571-D06B-41A9-B3F4-D26A53BE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88" y="2138526"/>
            <a:ext cx="44157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</a:rPr>
              <a:t>На основании проведенных статистических тестов была выявлена положительная связь дискриминации и нарушений предписания лечения ВИЧ, т.е. чем выше дискриминация, тем больше нарушений предписаний врача.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80AF406B-90C3-4F59-9A9E-91C9C11D036C}"/>
              </a:ext>
            </a:extLst>
          </p:cNvPr>
          <p:cNvCxnSpPr>
            <a:cxnSpLocks/>
          </p:cNvCxnSpPr>
          <p:nvPr/>
        </p:nvCxnSpPr>
        <p:spPr>
          <a:xfrm flipH="1">
            <a:off x="946688" y="1441342"/>
            <a:ext cx="11245312" cy="0"/>
          </a:xfrm>
          <a:prstGeom prst="line">
            <a:avLst/>
          </a:prstGeom>
          <a:ln w="127000">
            <a:solidFill>
              <a:srgbClr val="AA42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9696C873-7004-4070-AB9B-6C2C2AD502E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61" y="2081322"/>
            <a:ext cx="4415725" cy="458294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242682D-6E23-4A9D-8436-7D8E1DEE9715}"/>
              </a:ext>
            </a:extLst>
          </p:cNvPr>
          <p:cNvSpPr/>
          <p:nvPr/>
        </p:nvSpPr>
        <p:spPr>
          <a:xfrm>
            <a:off x="5917123" y="1492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Многомерная линейная модель факторов нарушения предписаний лечения ВИЧ</a:t>
            </a:r>
            <a:endParaRPr lang="ru-RU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F31A36BE-D65E-42EB-AD57-1BE28F04394F}"/>
              </a:ext>
            </a:extLst>
          </p:cNvPr>
          <p:cNvSpPr/>
          <p:nvPr/>
        </p:nvSpPr>
        <p:spPr>
          <a:xfrm>
            <a:off x="9345478" y="2681207"/>
            <a:ext cx="1007390" cy="48044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55416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44053</TotalTime>
  <Words>5515</Words>
  <Application>Microsoft Office PowerPoint</Application>
  <PresentationFormat>Широкоэкранный</PresentationFormat>
  <Paragraphs>561</Paragraphs>
  <Slides>42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1" baseType="lpstr">
      <vt:lpstr>Arial</vt:lpstr>
      <vt:lpstr>Calibri</vt:lpstr>
      <vt:lpstr>Calibri Light</vt:lpstr>
      <vt:lpstr>Cambria</vt:lpstr>
      <vt:lpstr>Segoe UI Semilight</vt:lpstr>
      <vt:lpstr>Tahoma</vt:lpstr>
      <vt:lpstr>Times New Roman</vt:lpstr>
      <vt:lpstr>Wingdings</vt:lpstr>
      <vt:lpstr>Тема Office</vt:lpstr>
      <vt:lpstr>Исследование выполнено в рамках проекта «КАСКАД»</vt:lpstr>
      <vt:lpstr>Презентация PowerPoint</vt:lpstr>
      <vt:lpstr>Описание ситуации</vt:lpstr>
      <vt:lpstr>Презентация PowerPoint</vt:lpstr>
      <vt:lpstr>Презентация PowerPoint</vt:lpstr>
      <vt:lpstr>Структура выборки (онлайн опрос)</vt:lpstr>
      <vt:lpstr>Презентация PowerPoint</vt:lpstr>
      <vt:lpstr>Двойная стигматизация</vt:lpstr>
      <vt:lpstr>Двойная стигматизация</vt:lpstr>
      <vt:lpstr>Двойная стигматизация</vt:lpstr>
      <vt:lpstr>Низкая ценность здоровья </vt:lpstr>
      <vt:lpstr>Низкая ценность здоровья </vt:lpstr>
      <vt:lpstr>Низкое доверие врачам</vt:lpstr>
      <vt:lpstr>Низкое доверие врачам</vt:lpstr>
      <vt:lpstr>Низкое доверие врачам</vt:lpstr>
      <vt:lpstr>Восприятие АРВ-терапии</vt:lpstr>
      <vt:lpstr>Восприятие АРВ-терапии</vt:lpstr>
      <vt:lpstr>Презентация PowerPoint</vt:lpstr>
      <vt:lpstr>Презентация PowerPoint</vt:lpstr>
      <vt:lpstr>Материальный статус</vt:lpstr>
      <vt:lpstr>По ключевым группам:</vt:lpstr>
      <vt:lpstr>Презентация PowerPoint</vt:lpstr>
      <vt:lpstr>Специфика КГН: ЛУИН – содержательные аспекты</vt:lpstr>
      <vt:lpstr>Специфика КГН: ЛУИН – статистические аспекты</vt:lpstr>
      <vt:lpstr>Специфика КГН: СР – содержательные аспекты</vt:lpstr>
      <vt:lpstr>Специфика КГН: СР – статистические аспекты</vt:lpstr>
      <vt:lpstr>Специфика КГН: МСМ – содержательные аспекты</vt:lpstr>
      <vt:lpstr>Специфика КГН: МСМ – статистические аспекты</vt:lpstr>
      <vt:lpstr>Специфика КГН: ТГЛ – содержательные аспекты</vt:lpstr>
      <vt:lpstr>Специфика КГН: ТГЛ – статистические аспекты</vt:lpstr>
      <vt:lpstr>Специфика КГН: ЛЖВ – содержательные аспекты</vt:lpstr>
      <vt:lpstr>Специфика КГН: ЛЖВ – статистические аспекты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ОСНОВНЫЕ РЕКОМЕНДАЦИИ (продолжение)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Балабанюк</dc:creator>
  <cp:lastModifiedBy>Любовь Ежова</cp:lastModifiedBy>
  <cp:revision>2372</cp:revision>
  <cp:lastPrinted>2019-05-07T12:03:55Z</cp:lastPrinted>
  <dcterms:created xsi:type="dcterms:W3CDTF">2019-03-30T07:49:21Z</dcterms:created>
  <dcterms:modified xsi:type="dcterms:W3CDTF">2022-09-22T11:56:00Z</dcterms:modified>
</cp:coreProperties>
</file>