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8" r:id="rId3"/>
    <p:sldId id="311" r:id="rId4"/>
    <p:sldId id="266" r:id="rId5"/>
    <p:sldId id="269" r:id="rId6"/>
    <p:sldId id="307" r:id="rId7"/>
    <p:sldId id="304" r:id="rId8"/>
    <p:sldId id="305" r:id="rId9"/>
    <p:sldId id="309" r:id="rId10"/>
    <p:sldId id="306" r:id="rId11"/>
    <p:sldId id="310" r:id="rId12"/>
    <p:sldId id="273" r:id="rId13"/>
    <p:sldId id="265" r:id="rId14"/>
    <p:sldId id="312" r:id="rId15"/>
    <p:sldId id="275" r:id="rId16"/>
    <p:sldId id="267" r:id="rId17"/>
    <p:sldId id="301" r:id="rId18"/>
    <p:sldId id="302" r:id="rId19"/>
    <p:sldId id="303" r:id="rId20"/>
    <p:sldId id="292" r:id="rId21"/>
    <p:sldId id="293" r:id="rId22"/>
    <p:sldId id="294" r:id="rId23"/>
    <p:sldId id="295" r:id="rId24"/>
    <p:sldId id="296" r:id="rId25"/>
    <p:sldId id="276" r:id="rId26"/>
    <p:sldId id="268" r:id="rId27"/>
    <p:sldId id="261" r:id="rId28"/>
    <p:sldId id="270" r:id="rId29"/>
    <p:sldId id="271" r:id="rId30"/>
    <p:sldId id="272" r:id="rId31"/>
    <p:sldId id="297" r:id="rId32"/>
    <p:sldId id="277" r:id="rId33"/>
    <p:sldId id="278" r:id="rId34"/>
    <p:sldId id="279" r:id="rId35"/>
    <p:sldId id="298" r:id="rId36"/>
    <p:sldId id="299" r:id="rId37"/>
    <p:sldId id="300" r:id="rId38"/>
    <p:sldId id="282" r:id="rId39"/>
    <p:sldId id="283" r:id="rId40"/>
    <p:sldId id="285" r:id="rId41"/>
    <p:sldId id="286" r:id="rId42"/>
    <p:sldId id="287" r:id="rId43"/>
    <p:sldId id="288" r:id="rId44"/>
    <p:sldId id="289" r:id="rId45"/>
    <p:sldId id="290" r:id="rId46"/>
    <p:sldId id="280" r:id="rId47"/>
    <p:sldId id="26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EDB91F-4576-45F3-8B88-41B17654E17E}">
          <p14:sldIdLst>
            <p14:sldId id="256"/>
            <p14:sldId id="258"/>
            <p14:sldId id="311"/>
            <p14:sldId id="266"/>
            <p14:sldId id="269"/>
            <p14:sldId id="307"/>
            <p14:sldId id="304"/>
            <p14:sldId id="305"/>
            <p14:sldId id="309"/>
            <p14:sldId id="306"/>
            <p14:sldId id="310"/>
            <p14:sldId id="273"/>
            <p14:sldId id="265"/>
            <p14:sldId id="312"/>
            <p14:sldId id="275"/>
            <p14:sldId id="267"/>
            <p14:sldId id="301"/>
            <p14:sldId id="302"/>
            <p14:sldId id="303"/>
            <p14:sldId id="292"/>
            <p14:sldId id="293"/>
            <p14:sldId id="294"/>
            <p14:sldId id="295"/>
            <p14:sldId id="296"/>
            <p14:sldId id="276"/>
            <p14:sldId id="268"/>
            <p14:sldId id="261"/>
            <p14:sldId id="270"/>
            <p14:sldId id="271"/>
            <p14:sldId id="272"/>
            <p14:sldId id="297"/>
            <p14:sldId id="277"/>
            <p14:sldId id="278"/>
            <p14:sldId id="279"/>
            <p14:sldId id="298"/>
            <p14:sldId id="299"/>
            <p14:sldId id="300"/>
            <p14:sldId id="282"/>
            <p14:sldId id="283"/>
            <p14:sldId id="285"/>
            <p14:sldId id="286"/>
            <p14:sldId id="287"/>
            <p14:sldId id="288"/>
            <p14:sldId id="289"/>
            <p14:sldId id="290"/>
            <p14:sldId id="280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0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9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51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4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7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3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8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2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3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68C4625-3216-48C9-BF86-815DA19804D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EF1F503-226C-4BCC-B962-6941E7211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14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docs.cntd.ru/document/57320041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aids.org/sites/default/files/media_asset/establishing-community-led-monitoring-hiv-services_ru.pdf" TargetMode="External"/><Relationship Id="rId2" Type="http://schemas.openxmlformats.org/officeDocument/2006/relationships/hyperlink" Target="https://itpcglobal.org/wp-content/uploads/2022/10/ITPC_CLM_Russian_FINAL_20_10_22.pdf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7141"/>
            <a:ext cx="9144000" cy="23389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Мониторинг силами сообщества: от идеи к результату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6408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Программа малых грантов в рамках проекта «КАСКАД» </a:t>
            </a:r>
          </a:p>
          <a:p>
            <a:r>
              <a:rPr lang="ru-RU" sz="2400" b="1" dirty="0"/>
              <a:t>БФ «Гуманитарное действие»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BECD6A7D-97C6-4C4B-912A-802F6B3BDA64}"/>
              </a:ext>
            </a:extLst>
          </p:cNvPr>
          <p:cNvSpPr txBox="1">
            <a:spLocks/>
          </p:cNvSpPr>
          <p:nvPr/>
        </p:nvSpPr>
        <p:spPr>
          <a:xfrm>
            <a:off x="1524000" y="499609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Наталья Егорова</a:t>
            </a:r>
          </a:p>
          <a:p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Экспертная группа «Здравресурс»</a:t>
            </a:r>
          </a:p>
          <a:p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Сентябрь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79768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ED6C5-130E-4D9D-AD89-CD7CA4EB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Сравнение МИО и МСС на примерах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1615F9-8654-46DB-9581-EEC24F68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65" y="2271562"/>
            <a:ext cx="11069053" cy="42351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При оценке эффективности программы социальной реабилитации наркозависимых, МИО может предоставить данные о количестве участников, продолжительности программы, стоимости и других количественных показателях. Мониторинг силами сообщества позволит узнать о том, как участники воспринимают программу, какие трудности они испытывают, какие изменения произошли в их жизни после участия в программе.</a:t>
            </a:r>
          </a:p>
          <a:p>
            <a:pPr algn="just"/>
            <a:r>
              <a:rPr lang="ru-RU" sz="2400" dirty="0"/>
              <a:t>Представим, что проводится оценка программы профилактики ВИЧ среди мужчин, имеющих секс с мужчинами (МСМ). МИО может показать, что количество новых случаев ВИЧ среди этой группы снизилось. Однако МСС может выявить, что некоторые МСМ испытывают трудности с доступом к услугам доконтактной профилактики (ДКП) из-за стигмы и дискриминации.</a:t>
            </a:r>
          </a:p>
        </p:txBody>
      </p:sp>
      <p:pic>
        <p:nvPicPr>
          <p:cNvPr id="3074" name="Picture 2" descr="Copywriting icon">
            <a:extLst>
              <a:ext uri="{FF2B5EF4-FFF2-40B4-BE49-F238E27FC236}">
                <a16:creationId xmlns:a16="http://schemas.microsoft.com/office/drawing/2014/main" id="{524EE988-2B5A-4A1F-93C1-5FAB26856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561" y="454675"/>
            <a:ext cx="1351547" cy="135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04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ED6C5-130E-4D9D-AD89-CD7CA4EBF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МСС и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1615F9-8654-46DB-9581-EEC24F68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65" y="2271562"/>
            <a:ext cx="11069053" cy="42351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Отчасти путаница между исследованиями и мониторингом силами сообщества (МСС) возникает из-за того, что оба подхода направлены на сбор информации и получение знаний. Однако, у них есть существенные различия в целях, методах и роли участников.</a:t>
            </a:r>
          </a:p>
          <a:p>
            <a:pPr marL="0" indent="0" algn="just">
              <a:buNone/>
            </a:pPr>
            <a:r>
              <a:rPr lang="ru-RU" sz="2400" b="1" dirty="0"/>
              <a:t>Основные причины путаницы:</a:t>
            </a:r>
          </a:p>
          <a:p>
            <a:pPr algn="just"/>
            <a:r>
              <a:rPr lang="ru-RU" sz="2400" dirty="0"/>
              <a:t>Схожие элементы: И исследования, и МСС могут использовать качественные методы (интервью, фокус-группы) для сбора данных.</a:t>
            </a:r>
          </a:p>
          <a:p>
            <a:pPr algn="just"/>
            <a:r>
              <a:rPr lang="ru-RU" sz="2400" dirty="0"/>
              <a:t>Общий интерес: Оба подхода могут быть направлены на решение социальных проблем или улучшение жизни людей.</a:t>
            </a:r>
          </a:p>
          <a:p>
            <a:pPr algn="just"/>
            <a:r>
              <a:rPr lang="ru-RU" sz="2400" dirty="0"/>
              <a:t>Нечеткое определение МСС: Иногда МСС воспринимается как более упрощенный вариант исследования, а не как самостоятельный подход.</a:t>
            </a:r>
          </a:p>
        </p:txBody>
      </p:sp>
      <p:pic>
        <p:nvPicPr>
          <p:cNvPr id="4098" name="Picture 2" descr="Confused icon">
            <a:extLst>
              <a:ext uri="{FF2B5EF4-FFF2-40B4-BE49-F238E27FC236}">
                <a16:creationId xmlns:a16="http://schemas.microsoft.com/office/drawing/2014/main" id="{0AA64EE5-56E0-4D3E-886E-C00C13F5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293" y="4868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41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Отличие мониторинга силами сообщества от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EEAC54F-DCE4-4C8A-A7CD-493CA65F3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87375"/>
              </p:ext>
            </p:extLst>
          </p:nvPr>
        </p:nvGraphicFramePr>
        <p:xfrm>
          <a:off x="654518" y="2319688"/>
          <a:ext cx="10699284" cy="402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428">
                  <a:extLst>
                    <a:ext uri="{9D8B030D-6E8A-4147-A177-3AD203B41FA5}">
                      <a16:colId xmlns:a16="http://schemas.microsoft.com/office/drawing/2014/main" val="2175156811"/>
                    </a:ext>
                  </a:extLst>
                </a:gridCol>
                <a:gridCol w="3566428">
                  <a:extLst>
                    <a:ext uri="{9D8B030D-6E8A-4147-A177-3AD203B41FA5}">
                      <a16:colId xmlns:a16="http://schemas.microsoft.com/office/drawing/2014/main" val="3902850705"/>
                    </a:ext>
                  </a:extLst>
                </a:gridCol>
                <a:gridCol w="3566428">
                  <a:extLst>
                    <a:ext uri="{9D8B030D-6E8A-4147-A177-3AD203B41FA5}">
                      <a16:colId xmlns:a16="http://schemas.microsoft.com/office/drawing/2014/main" val="2909961452"/>
                    </a:ext>
                  </a:extLst>
                </a:gridCol>
              </a:tblGrid>
              <a:tr h="5912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Характеристика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Мониторинг силами сообщества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Исследование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231389"/>
                  </a:ext>
                </a:extLst>
              </a:tr>
              <a:tr h="7245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Цель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Отслеживание изменений, оценка эффективности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Получение новых знаний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7421568"/>
                  </a:ext>
                </a:extLst>
              </a:tr>
              <a:tr h="3660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Участники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Члены сообщества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Исследователи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1147850"/>
                  </a:ext>
                </a:extLst>
              </a:tr>
              <a:tr h="2986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Частота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Регулярно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Эпизодически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24381702"/>
                  </a:ext>
                </a:extLst>
              </a:tr>
              <a:tr h="903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Данные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О доступности услуг, качестве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Разнообразные, включая количественные и качественные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96562764"/>
                  </a:ext>
                </a:extLst>
              </a:tr>
              <a:tr h="7245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Анализ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Простой статистический анализ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Сложный статистический и качественный анализ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00106192"/>
                  </a:ext>
                </a:extLst>
              </a:tr>
              <a:tr h="3660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Цель использования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Принятие решений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Развитие теории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1507960"/>
                  </a:ext>
                </a:extLst>
              </a:tr>
            </a:tbl>
          </a:graphicData>
        </a:graphic>
      </p:graphicFrame>
      <p:pic>
        <p:nvPicPr>
          <p:cNvPr id="5122" name="Picture 2" descr="Maybe icon">
            <a:extLst>
              <a:ext uri="{FF2B5EF4-FFF2-40B4-BE49-F238E27FC236}">
                <a16:creationId xmlns:a16="http://schemas.microsoft.com/office/drawing/2014/main" id="{9002F4CC-FE43-4A77-BB15-675173AEB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554" y="491731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86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Важно отметить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3885" y="2492943"/>
            <a:ext cx="11377061" cy="39319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/>
              <a:t>Взаимосвязь: </a:t>
            </a:r>
          </a:p>
          <a:p>
            <a:pPr marL="0" indent="0" algn="just">
              <a:buNone/>
            </a:pPr>
            <a:r>
              <a:rPr lang="ru-RU" sz="2400" dirty="0"/>
              <a:t>Мониторинг и исследование могут дополнять друг друга. Например, результаты мониторинга могут выявить проблемы, требующие дальнейшего исследования.</a:t>
            </a:r>
          </a:p>
          <a:p>
            <a:pPr algn="just"/>
            <a:r>
              <a:rPr lang="ru-RU" sz="2400" dirty="0"/>
              <a:t>Гибкость: </a:t>
            </a:r>
          </a:p>
          <a:p>
            <a:pPr marL="0" indent="0" algn="just">
              <a:buNone/>
            </a:pPr>
            <a:r>
              <a:rPr lang="ru-RU" sz="2400" dirty="0"/>
              <a:t>Границы между мониторингом и исследованием могут быть размытыми, и в некоторых случаях проекты могут сочетать элементы обоих подходов.</a:t>
            </a:r>
          </a:p>
          <a:p>
            <a:pPr marL="0" indent="0" algn="just">
              <a:buNone/>
            </a:pPr>
            <a:r>
              <a:rPr lang="ru-RU" sz="2400" dirty="0"/>
              <a:t>Мониторинг силами сообщества в сфере ВИЧ позволяет отслеживать доступность и качество услуг для людей, живущих с ВИЧ, выявлять барьеры и разрабатывать более эффективные программы. Исследования же могут углубленно изучать определенные аспекты эпидемии ВИЧ, например, факторы риска, социальные условия, влияющие на здоровье, и т.д.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27650" name="Picture 2" descr="Case icon">
            <a:extLst>
              <a:ext uri="{FF2B5EF4-FFF2-40B4-BE49-F238E27FC236}">
                <a16:creationId xmlns:a16="http://schemas.microsoft.com/office/drawing/2014/main" id="{75ACC55E-CE16-4EDC-9970-9FCB98B0B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792" y="433137"/>
            <a:ext cx="1596991" cy="15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796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21AF5-0BCB-4663-91BB-9E63DE463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787" y="134754"/>
            <a:ext cx="8042870" cy="510140"/>
          </a:xfrm>
        </p:spPr>
        <p:txBody>
          <a:bodyPr>
            <a:normAutofit fontScale="90000"/>
          </a:bodyPr>
          <a:lstStyle/>
          <a:p>
            <a:r>
              <a:rPr lang="ru-RU" dirty="0"/>
              <a:t>МСС, МИО, исследования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3C287E7-B09A-4955-BE1B-7F93FACD35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090256"/>
              </p:ext>
            </p:extLst>
          </p:nvPr>
        </p:nvGraphicFramePr>
        <p:xfrm>
          <a:off x="346509" y="866276"/>
          <a:ext cx="11636944" cy="585561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09236">
                  <a:extLst>
                    <a:ext uri="{9D8B030D-6E8A-4147-A177-3AD203B41FA5}">
                      <a16:colId xmlns:a16="http://schemas.microsoft.com/office/drawing/2014/main" val="1303797554"/>
                    </a:ext>
                  </a:extLst>
                </a:gridCol>
                <a:gridCol w="2909236">
                  <a:extLst>
                    <a:ext uri="{9D8B030D-6E8A-4147-A177-3AD203B41FA5}">
                      <a16:colId xmlns:a16="http://schemas.microsoft.com/office/drawing/2014/main" val="2362902228"/>
                    </a:ext>
                  </a:extLst>
                </a:gridCol>
                <a:gridCol w="2909236">
                  <a:extLst>
                    <a:ext uri="{9D8B030D-6E8A-4147-A177-3AD203B41FA5}">
                      <a16:colId xmlns:a16="http://schemas.microsoft.com/office/drawing/2014/main" val="3155695563"/>
                    </a:ext>
                  </a:extLst>
                </a:gridCol>
                <a:gridCol w="2909236">
                  <a:extLst>
                    <a:ext uri="{9D8B030D-6E8A-4147-A177-3AD203B41FA5}">
                      <a16:colId xmlns:a16="http://schemas.microsoft.com/office/drawing/2014/main" val="2823886120"/>
                    </a:ext>
                  </a:extLst>
                </a:gridCol>
              </a:tblGrid>
              <a:tr h="47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Характеристика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МИО (Мониторинг и оценка)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МСС (Мониторинг силами сообщества)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Исследования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3636544733"/>
                  </a:ext>
                </a:extLst>
              </a:tr>
              <a:tr h="11700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Цель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Систематический сбор и анализ данных для измерения прогресса, оценки эффективности и принятия решений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Оценка доступности и качества услуг с участием самих сообществ, повышение их вовлеченности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Получение новых знаний, проверка гипотез, разработка теорий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3307134900"/>
                  </a:ext>
                </a:extLst>
              </a:tr>
              <a:tr h="704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Фокус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Процессы, результаты, изменения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Потребности сообществ, качество услуг, участие сообществ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Конкретные вопросы, проблемы, явления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2303857284"/>
                  </a:ext>
                </a:extLst>
              </a:tr>
              <a:tr h="9373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Методы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Широкий спектр методов: анкетирование, интервью, наблюдение, анализ документов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Анкетирование, фокус-группы, наблюдение, </a:t>
                      </a:r>
                      <a:r>
                        <a:rPr lang="ru-RU" sz="1600" u="none" strike="noStrike" dirty="0" err="1">
                          <a:effectLst/>
                        </a:rPr>
                        <a:t>партисипативные</a:t>
                      </a:r>
                      <a:r>
                        <a:rPr lang="ru-RU" sz="1600" u="none" strike="noStrike" dirty="0">
                          <a:effectLst/>
                        </a:rPr>
                        <a:t> методы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Эксперименты, </a:t>
                      </a:r>
                      <a:r>
                        <a:rPr lang="ru-RU" sz="1600" u="none" strike="noStrike" dirty="0" err="1">
                          <a:effectLst/>
                        </a:rPr>
                        <a:t>квазиэксперименты</a:t>
                      </a:r>
                      <a:r>
                        <a:rPr lang="ru-RU" sz="1600" u="none" strike="noStrike" dirty="0">
                          <a:effectLst/>
                        </a:rPr>
                        <a:t>, корреляционные исследования, качественные исследования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3994440092"/>
                  </a:ext>
                </a:extLst>
              </a:tr>
              <a:tr h="704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Участники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Исследователи, специалисты по оценке, менеджеры проектов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Члены сообщества, специалисты по общественному здоровью, исследователи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Ученые, исследователи, иногда представители сообщества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1190633520"/>
                  </a:ext>
                </a:extLst>
              </a:tr>
              <a:tr h="9373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Данные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Количественные и качественные данные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Преимущественно качественные данные, но могут включать и количественные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Количественные и качественные данные, в зависимости от типа исследования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1810676819"/>
                  </a:ext>
                </a:extLst>
              </a:tr>
              <a:tr h="704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Результаты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Отчеты об оценке, рекомендации для улучшения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Отчеты о потребностях сообщества, оценка качества услуг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Публикации в научных журналах, презентации на конференциях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7" marR="1727" marT="3454" marB="3454" anchor="ctr"/>
                </a:tc>
                <a:extLst>
                  <a:ext uri="{0D108BD9-81ED-4DB2-BD59-A6C34878D82A}">
                    <a16:rowId xmlns:a16="http://schemas.microsoft.com/office/drawing/2014/main" val="379337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217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Стратегия мониторинга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5151" y="2290813"/>
            <a:ext cx="10992050" cy="37997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При разработке стратегии мониторинга важно учитывать следующие аспекты:</a:t>
            </a:r>
          </a:p>
          <a:p>
            <a:pPr marL="0" indent="0" algn="just">
              <a:buNone/>
            </a:pPr>
            <a:r>
              <a:rPr lang="ru-RU" sz="2800" b="1" dirty="0"/>
              <a:t>Потребности сообществ: </a:t>
            </a:r>
            <a:r>
              <a:rPr lang="ru-RU" sz="2800" dirty="0"/>
              <a:t>мониторинг должен быть направлен на удовлетворение актуальных потребностей представителей сообщества и КГ (период).</a:t>
            </a:r>
          </a:p>
          <a:p>
            <a:pPr marL="0" indent="0" algn="just">
              <a:buNone/>
            </a:pPr>
            <a:r>
              <a:rPr lang="ru-RU" sz="2800" b="1" dirty="0"/>
              <a:t>Доступность ресурсов: </a:t>
            </a:r>
            <a:r>
              <a:rPr lang="ru-RU" sz="2800" dirty="0"/>
              <a:t>необходимо обеспечить наличие необходимых ресурсов для проведения мониторинга.</a:t>
            </a:r>
          </a:p>
          <a:p>
            <a:pPr marL="0" indent="0" algn="just">
              <a:buNone/>
            </a:pPr>
            <a:r>
              <a:rPr lang="ru-RU" sz="2800" b="1" dirty="0"/>
              <a:t>Устойчивость: </a:t>
            </a:r>
            <a:r>
              <a:rPr lang="ru-RU" sz="2800" dirty="0"/>
              <a:t>стратегия мониторинга должна быть долгосрочной и устойчивой.</a:t>
            </a:r>
          </a:p>
          <a:p>
            <a:pPr marL="0" indent="0" algn="just">
              <a:buNone/>
            </a:pPr>
            <a:endParaRPr lang="ru-RU" sz="2800" dirty="0"/>
          </a:p>
        </p:txBody>
      </p:sp>
      <p:pic>
        <p:nvPicPr>
          <p:cNvPr id="3076" name="Picture 4" descr="Feedback icon">
            <a:extLst>
              <a:ext uri="{FF2B5EF4-FFF2-40B4-BE49-F238E27FC236}">
                <a16:creationId xmlns:a16="http://schemas.microsoft.com/office/drawing/2014/main" id="{B2DBD8C4-5689-4B47-8FEB-24D69379E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534" y="546100"/>
            <a:ext cx="1514375" cy="15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8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Этапы организации мониторинга силами сообщества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263" y="2358189"/>
            <a:ext cx="11097929" cy="430249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2400" b="1" dirty="0"/>
              <a:t>Планирование:</a:t>
            </a:r>
            <a:r>
              <a:rPr lang="ru-RU" sz="2400" dirty="0"/>
              <a:t> Определение целей, выбор индикаторов, разработка инструментов сбора данных.</a:t>
            </a:r>
          </a:p>
          <a:p>
            <a:pPr lvl="0" algn="just"/>
            <a:r>
              <a:rPr lang="ru-RU" sz="2400" b="1" dirty="0"/>
              <a:t>Обучение: </a:t>
            </a:r>
            <a:r>
              <a:rPr lang="ru-RU" sz="2400" dirty="0"/>
              <a:t>Подготовка представителей сообществ к сбору и анализу данных.</a:t>
            </a:r>
          </a:p>
          <a:p>
            <a:pPr lvl="0" algn="just"/>
            <a:r>
              <a:rPr lang="ru-RU" sz="2400" b="1" dirty="0"/>
              <a:t>Сбор данных: </a:t>
            </a:r>
            <a:r>
              <a:rPr lang="ru-RU" sz="2400" dirty="0"/>
              <a:t>Использование опросов, интервью, наблюдений.</a:t>
            </a:r>
          </a:p>
          <a:p>
            <a:pPr lvl="0" algn="just"/>
            <a:r>
              <a:rPr lang="ru-RU" sz="2400" b="1" dirty="0"/>
              <a:t>Анализ данных: </a:t>
            </a:r>
            <a:r>
              <a:rPr lang="ru-RU" sz="2400" dirty="0"/>
              <a:t>Обработка и интерпретация полученных данных (факты, объективность).</a:t>
            </a:r>
          </a:p>
          <a:p>
            <a:pPr lvl="0" algn="just"/>
            <a:r>
              <a:rPr lang="ru-RU" sz="2400" b="1" dirty="0"/>
              <a:t>Распространение результатов: </a:t>
            </a:r>
            <a:r>
              <a:rPr lang="ru-RU" sz="2400" dirty="0"/>
              <a:t>Представление результатов для принятия решений</a:t>
            </a:r>
          </a:p>
          <a:p>
            <a:pPr marL="0" lvl="0" indent="0" algn="just">
              <a:buNone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Ясный и простой язык</a:t>
            </a:r>
            <a:r>
              <a:rPr lang="ru-RU" sz="2400" i="1" dirty="0"/>
              <a:t>: </a:t>
            </a:r>
            <a:r>
              <a:rPr lang="ru-RU" sz="2400" dirty="0"/>
              <a:t>Избегайте сложных медицинских терминов.</a:t>
            </a:r>
          </a:p>
          <a:p>
            <a:pPr marL="0" lvl="0" indent="0" algn="just">
              <a:buNone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Визуализация данных:</a:t>
            </a: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/>
              <a:t>Используйте инфографику, диаграммы, чтобы сделать информацию более доступной.</a:t>
            </a:r>
          </a:p>
          <a:p>
            <a:pPr marL="0" lvl="0" indent="0" algn="just">
              <a:buNone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Истории людей:  </a:t>
            </a:r>
            <a:r>
              <a:rPr lang="ru-RU" sz="2400" dirty="0"/>
              <a:t>Рассказывайте истории людей, живущих с ВИЧ, чтобы вызвать эмоциональный отклик.</a:t>
            </a:r>
          </a:p>
          <a:p>
            <a:pPr marL="0" lvl="0" indent="0" algn="just">
              <a:buNone/>
            </a:pPr>
            <a:r>
              <a:rPr lang="ru-RU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Актуальность: </a:t>
            </a:r>
            <a:r>
              <a:rPr lang="ru-RU" sz="2400" dirty="0"/>
              <a:t>Связывайте результаты мониторинга с текущими событиями и проблемами.</a:t>
            </a:r>
          </a:p>
          <a:p>
            <a:pPr lvl="0" algn="just"/>
            <a:endParaRPr lang="ru-RU" sz="2400" dirty="0"/>
          </a:p>
        </p:txBody>
      </p:sp>
      <p:pic>
        <p:nvPicPr>
          <p:cNvPr id="5" name="Picture 2" descr="Positive vote icon">
            <a:extLst>
              <a:ext uri="{FF2B5EF4-FFF2-40B4-BE49-F238E27FC236}">
                <a16:creationId xmlns:a16="http://schemas.microsoft.com/office/drawing/2014/main" id="{7F024838-0C14-429F-9549-95BE023AC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86" y="279694"/>
            <a:ext cx="1369996" cy="136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41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Распространение и продвижение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893" y="2569946"/>
            <a:ext cx="10732168" cy="3965608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400" b="1" dirty="0"/>
              <a:t>Понимание задачи: Цель состоит в том, чтобы эффективно донести результаты мониторинга до широкой аудитории, используя ресурсы и возможности сообщества. Определение целевой аудитории, в зависимости от выбранного направления мониторинга:</a:t>
            </a:r>
          </a:p>
          <a:p>
            <a:pPr lvl="0" algn="just"/>
            <a:r>
              <a:rPr lang="ru-RU" sz="2400" dirty="0"/>
              <a:t>Люди, живущие с ВИЧ</a:t>
            </a:r>
          </a:p>
          <a:p>
            <a:pPr lvl="0" algn="just"/>
            <a:r>
              <a:rPr lang="ru-RU" sz="2400" dirty="0"/>
              <a:t>Медицинские работники</a:t>
            </a:r>
          </a:p>
          <a:p>
            <a:pPr lvl="0" algn="just"/>
            <a:r>
              <a:rPr lang="ru-RU" sz="2400" dirty="0"/>
              <a:t>Представители государственных органов</a:t>
            </a:r>
          </a:p>
          <a:p>
            <a:pPr lvl="0" algn="just"/>
            <a:r>
              <a:rPr lang="ru-RU" sz="2400" dirty="0"/>
              <a:t>СМИ</a:t>
            </a:r>
          </a:p>
          <a:p>
            <a:pPr lvl="0" algn="just"/>
            <a:r>
              <a:rPr lang="ru-RU" sz="2400" dirty="0"/>
              <a:t>Общее население</a:t>
            </a:r>
          </a:p>
          <a:p>
            <a:pPr marL="0" lvl="0" indent="0" algn="just">
              <a:buNone/>
            </a:pPr>
            <a:endParaRPr lang="ru-RU" dirty="0"/>
          </a:p>
          <a:p>
            <a:pPr marL="0" lvl="0" indent="0" algn="just">
              <a:buNone/>
            </a:pPr>
            <a:endParaRPr lang="ru-RU" dirty="0"/>
          </a:p>
        </p:txBody>
      </p:sp>
      <p:pic>
        <p:nvPicPr>
          <p:cNvPr id="7172" name="Picture 4" descr="Warning icon">
            <a:extLst>
              <a:ext uri="{FF2B5EF4-FFF2-40B4-BE49-F238E27FC236}">
                <a16:creationId xmlns:a16="http://schemas.microsoft.com/office/drawing/2014/main" id="{92BAE88D-0183-48E7-BBBA-DC20FEAE0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81" y="529550"/>
            <a:ext cx="870284" cy="87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649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Распространение и продвижение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887" y="2252312"/>
            <a:ext cx="10963175" cy="4398745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400" b="1" dirty="0"/>
              <a:t>Федеральный (национальный) уровень</a:t>
            </a:r>
          </a:p>
          <a:p>
            <a:pPr algn="just"/>
            <a:r>
              <a:rPr lang="ru-RU" sz="2400" dirty="0"/>
              <a:t>Государственные органы, ФОИВ (Обращения и письма)</a:t>
            </a:r>
          </a:p>
          <a:p>
            <a:pPr algn="just"/>
            <a:r>
              <a:rPr lang="ru-RU" sz="2400" dirty="0"/>
              <a:t>СМИ (Радио, телевидение, газеты. Подготовьте пресс-релизы, предложите экспертов для интервью). Стройте долгосрочные отношения с журналистами, чтобы они освещали деятельность сообщества.</a:t>
            </a:r>
          </a:p>
          <a:p>
            <a:pPr algn="just"/>
            <a:r>
              <a:rPr lang="ru-RU" sz="2400" dirty="0"/>
              <a:t>Мероприятия (конференции, симпозиумы, форумы, МЗ РФ, Роспотребнадзор, ФАС, профильные мероприятия)</a:t>
            </a:r>
          </a:p>
          <a:p>
            <a:pPr algn="just"/>
            <a:r>
              <a:rPr lang="ru-RU" sz="2400" dirty="0"/>
              <a:t>Круглые столы (организация, участие в «готовых»)</a:t>
            </a:r>
          </a:p>
          <a:p>
            <a:pPr algn="just"/>
            <a:r>
              <a:rPr lang="ru-RU" sz="2400" dirty="0"/>
              <a:t>Социальные сети</a:t>
            </a:r>
          </a:p>
          <a:p>
            <a:pPr algn="just"/>
            <a:r>
              <a:rPr lang="ru-RU" sz="2400" dirty="0"/>
              <a:t>Печатные материалы: Буклеты, листовки, плакаты. Распространяйте их на мероприятиях, в медицинских учреждениях, общественных местах.</a:t>
            </a:r>
          </a:p>
          <a:p>
            <a:pPr algn="just"/>
            <a:endParaRPr lang="ru-RU" dirty="0"/>
          </a:p>
          <a:p>
            <a:pPr marL="0" lvl="0" indent="0" algn="just">
              <a:buNone/>
            </a:pPr>
            <a:endParaRPr lang="ru-RU" dirty="0"/>
          </a:p>
        </p:txBody>
      </p:sp>
      <p:pic>
        <p:nvPicPr>
          <p:cNvPr id="7172" name="Picture 4" descr="Warning icon">
            <a:extLst>
              <a:ext uri="{FF2B5EF4-FFF2-40B4-BE49-F238E27FC236}">
                <a16:creationId xmlns:a16="http://schemas.microsoft.com/office/drawing/2014/main" id="{92BAE88D-0183-48E7-BBBA-DC20FEAE0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682" y="529550"/>
            <a:ext cx="870284" cy="87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63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Распространение и продвижение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635" y="2338939"/>
            <a:ext cx="11204607" cy="4081111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ru-RU" sz="2400" b="1" dirty="0"/>
              <a:t>Региональный уровень</a:t>
            </a:r>
          </a:p>
          <a:p>
            <a:pPr algn="just"/>
            <a:r>
              <a:rPr lang="ru-RU" sz="2400" dirty="0"/>
              <a:t>Медицинские учреждения: Сотрудничайте с врачами, чтобы они могли использовать результаты мониторинга в своей работе.</a:t>
            </a:r>
          </a:p>
          <a:p>
            <a:pPr algn="just"/>
            <a:r>
              <a:rPr lang="ru-RU" sz="2400" dirty="0"/>
              <a:t>СМИ</a:t>
            </a:r>
          </a:p>
          <a:p>
            <a:pPr algn="just"/>
            <a:r>
              <a:rPr lang="ru-RU" sz="2400" dirty="0"/>
              <a:t>Веб-сайт или блог сообщества: Разместите на нем подробные отчеты о мониторинге, новости, статьи, инфографику.</a:t>
            </a:r>
          </a:p>
          <a:p>
            <a:pPr algn="just"/>
            <a:r>
              <a:rPr lang="ru-RU" sz="2400" dirty="0"/>
              <a:t>Государственные органы: Взаимодействуйте с министерствами здравоохранения, социального развития для совместного продвижения результатов мониторинга.</a:t>
            </a:r>
          </a:p>
          <a:p>
            <a:pPr algn="just"/>
            <a:r>
              <a:rPr lang="ru-RU" sz="2400" dirty="0"/>
              <a:t>НКО: Объединяйтесь с другими организациями, работающими в сфере ВИЧ, для проведения совместных мероприятий и кампаний.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3CF2479-F15C-443D-971E-A9295B7A5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4240" y="372739"/>
            <a:ext cx="1356017" cy="13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4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Что такое мониторинг силами сообщества?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768" y="2550694"/>
            <a:ext cx="10680032" cy="3491331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400" dirty="0"/>
              <a:t>Систематический сбор и анализ данных о доступности и качестве услуг по профилактике, лечению, уходу и поддержке людей, живущих с ВИЧ, осуществляемый представителями сообществ.</a:t>
            </a:r>
          </a:p>
          <a:p>
            <a:pPr marL="0" lvl="0" indent="0">
              <a:buNone/>
            </a:pPr>
            <a:r>
              <a:rPr lang="ru-RU" sz="2400" dirty="0"/>
              <a:t>Цели:</a:t>
            </a:r>
          </a:p>
          <a:p>
            <a:r>
              <a:rPr lang="ru-RU" sz="2400" dirty="0"/>
              <a:t>Оценить эффективность программ и услуг.</a:t>
            </a:r>
          </a:p>
          <a:p>
            <a:r>
              <a:rPr lang="ru-RU" sz="2400" dirty="0"/>
              <a:t>Выявить пробелы в предоставлении услуг.</a:t>
            </a:r>
          </a:p>
          <a:p>
            <a:r>
              <a:rPr lang="ru-RU" sz="2400" dirty="0"/>
              <a:t>Улучшить качество жизни людей, живущих с ВИЧ.</a:t>
            </a:r>
          </a:p>
          <a:p>
            <a:r>
              <a:rPr lang="ru-RU" sz="2400" dirty="0"/>
              <a:t>Усилить голос сообщества в принятии решений.</a:t>
            </a:r>
          </a:p>
        </p:txBody>
      </p:sp>
      <p:pic>
        <p:nvPicPr>
          <p:cNvPr id="2050" name="Picture 2" descr="Checklist icon">
            <a:extLst>
              <a:ext uri="{FF2B5EF4-FFF2-40B4-BE49-F238E27FC236}">
                <a16:creationId xmlns:a16="http://schemas.microsoft.com/office/drawing/2014/main" id="{ECD729CC-C972-48BB-AE29-10D8E1420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511" y="31516"/>
            <a:ext cx="1568918" cy="15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353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Мониторинг силами сообщества. </a:t>
            </a:r>
            <a:br>
              <a:rPr lang="ru-RU" b="1" dirty="0"/>
            </a:br>
            <a:r>
              <a:rPr lang="ru-RU" b="1" dirty="0"/>
              <a:t>Откуда черпать вдохновение?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133" y="2078014"/>
            <a:ext cx="10866922" cy="435166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/>
              <a:t>1. </a:t>
            </a:r>
            <a:r>
              <a:rPr lang="ru-RU" sz="2000" b="1" dirty="0"/>
              <a:t>Мониторинг и оценка эффективности реализации плана </a:t>
            </a:r>
            <a:r>
              <a:rPr lang="ru-RU" sz="2000" b="1" dirty="0">
                <a:hlinkClick r:id="rId2"/>
              </a:rPr>
              <a:t>Государственной стратегии противодействия распространению ВИЧ-инфекции в РФ на период до 2030 г. в регионах РФ.</a:t>
            </a:r>
            <a:endParaRPr lang="ru-RU" sz="2000" b="1" dirty="0"/>
          </a:p>
          <a:p>
            <a:pPr algn="just"/>
            <a:r>
              <a:rPr lang="ru-RU" sz="2000" dirty="0"/>
              <a:t>Активное участие в оценке эффективности реализации государственной стратегии на региональном уровне, выявление пробелов и несоответствий между планом и реальной ситуацией.</a:t>
            </a:r>
          </a:p>
          <a:p>
            <a:pPr algn="just"/>
            <a:r>
              <a:rPr lang="ru-RU" sz="2000" dirty="0"/>
              <a:t>Разработка рекомендаций по совершенствованию государственной политики в области профилактики и лечения ВИЧ на основе результатов мониторинга.</a:t>
            </a:r>
          </a:p>
          <a:p>
            <a:pPr algn="just"/>
            <a:r>
              <a:rPr lang="ru-RU" sz="2000" dirty="0"/>
              <a:t>Объединение усилий с другими организациями для усиления влияния на принятие решений на региональном уровне.</a:t>
            </a:r>
          </a:p>
          <a:p>
            <a:pPr algn="just"/>
            <a:r>
              <a:rPr lang="ru-RU" sz="2000" dirty="0"/>
              <a:t>Систематический сбор и анализ данных о реализации стратегии, с целью выявления наиболее эффективных практик и масштабирования успешного опыта.</a:t>
            </a:r>
          </a:p>
          <a:p>
            <a:pPr marL="0" lvl="0" indent="0">
              <a:buNone/>
            </a:pPr>
            <a:endParaRPr lang="ru-RU" dirty="0"/>
          </a:p>
        </p:txBody>
      </p:sp>
      <p:pic>
        <p:nvPicPr>
          <p:cNvPr id="26626" name="Picture 2" descr="Invitation icon">
            <a:extLst>
              <a:ext uri="{FF2B5EF4-FFF2-40B4-BE49-F238E27FC236}">
                <a16:creationId xmlns:a16="http://schemas.microsoft.com/office/drawing/2014/main" id="{81372DAF-2279-4B47-9FAA-F3E6A8806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554" y="3550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197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38" y="991403"/>
            <a:ext cx="11194180" cy="557302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/>
              <a:t>2. </a:t>
            </a:r>
            <a:r>
              <a:rPr lang="ru-RU" sz="2400" b="1" dirty="0"/>
              <a:t>Мониторинг потребностей представителей КГ в медицинской, психологической, социальной и др. формах поддержки в контексте ВИЧ.</a:t>
            </a:r>
          </a:p>
          <a:p>
            <a:pPr algn="just"/>
            <a:r>
              <a:rPr lang="ru-RU" sz="2400" dirty="0"/>
              <a:t>Проведение регулярных опросов и фокус-групп среди представителей КГ для выявления актуальных потребностей в поддержке.</a:t>
            </a:r>
          </a:p>
          <a:p>
            <a:pPr algn="just"/>
            <a:r>
              <a:rPr lang="ru-RU" sz="2400" dirty="0"/>
              <a:t>Разработка и реализация программ психологической, социальной и другой поддержки, основанных на результатах мониторинга.</a:t>
            </a:r>
          </a:p>
          <a:p>
            <a:pPr algn="just"/>
            <a:r>
              <a:rPr lang="ru-RU" sz="2400" dirty="0"/>
              <a:t>Создание безопасного пространства для представителей КГ, где они могут поделиться своим опытом и получить необходимую помощь.</a:t>
            </a:r>
          </a:p>
          <a:p>
            <a:pPr algn="just"/>
            <a:r>
              <a:rPr lang="ru-RU" sz="2400" dirty="0"/>
              <a:t>Укрепление партнерств с организациями, предоставляющими психологическую и социальную поддержку</a:t>
            </a:r>
            <a:r>
              <a:rPr lang="ru-RU" dirty="0"/>
              <a:t>.</a:t>
            </a:r>
          </a:p>
        </p:txBody>
      </p:sp>
      <p:pic>
        <p:nvPicPr>
          <p:cNvPr id="8198" name="Picture 6" descr="Employees icon">
            <a:extLst>
              <a:ext uri="{FF2B5EF4-FFF2-40B4-BE49-F238E27FC236}">
                <a16:creationId xmlns:a16="http://schemas.microsoft.com/office/drawing/2014/main" id="{D411580A-A68E-4F6F-8331-BA42CCB5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300" y="49530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1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38" y="981777"/>
            <a:ext cx="11357810" cy="562756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dirty="0"/>
              <a:t>4. </a:t>
            </a:r>
            <a:r>
              <a:rPr lang="ru-RU" sz="2400" b="1" dirty="0"/>
              <a:t>Взаимодействие и улучшение систем мониторинга силами ВИЧ-сервисных организаций и других организаций, работающих на базе сообществ.</a:t>
            </a:r>
          </a:p>
          <a:p>
            <a:pPr algn="just"/>
            <a:r>
              <a:rPr lang="ru-RU" sz="2400" dirty="0"/>
              <a:t>Создание единой платформы для обмена данными и опытом между ВИЧ-сервисными организациями и другими организациями, работающими на базе сообществ.</a:t>
            </a:r>
          </a:p>
          <a:p>
            <a:pPr algn="just"/>
            <a:r>
              <a:rPr lang="ru-RU" sz="2400" dirty="0"/>
              <a:t>Разработка общих стандартов и методик мониторинга для обеспечения сопоставимости данных.</a:t>
            </a:r>
          </a:p>
          <a:p>
            <a:pPr algn="just"/>
            <a:r>
              <a:rPr lang="ru-RU" sz="2400" dirty="0"/>
              <a:t>Укрепление сотрудничества между организациями для совместного проведения мониторинга и оценки.</a:t>
            </a:r>
          </a:p>
          <a:p>
            <a:pPr algn="just"/>
            <a:r>
              <a:rPr lang="ru-RU" sz="2400" dirty="0"/>
              <a:t>Создание сети экспертов в области мониторинга для взаимной поддержки и обучения.</a:t>
            </a:r>
          </a:p>
        </p:txBody>
      </p:sp>
      <p:pic>
        <p:nvPicPr>
          <p:cNvPr id="5122" name="Picture 2" descr="Work in progress icon">
            <a:extLst>
              <a:ext uri="{FF2B5EF4-FFF2-40B4-BE49-F238E27FC236}">
                <a16:creationId xmlns:a16="http://schemas.microsoft.com/office/drawing/2014/main" id="{A1554118-F631-4329-BCE5-C3C7AEAD8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771" y="5249782"/>
            <a:ext cx="1252881" cy="125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43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519" y="808522"/>
            <a:ext cx="10799544" cy="5684353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sz="9600" b="1" dirty="0"/>
              <a:t>5. Мониторинг силами сообщества доступности и качества услуг по ВИЧ для сообществ КГ, выявление и описание ключевых барьеров. Сбор и описание лучших практик в работе с представителями КГ в сфере ВИЧ и сексуального здоровья, содействие в обмене лучшими практиками между НКО, работающими в сфере профилактики ВИЧ.</a:t>
            </a:r>
          </a:p>
          <a:p>
            <a:pPr algn="just">
              <a:lnSpc>
                <a:spcPct val="120000"/>
              </a:lnSpc>
            </a:pPr>
            <a:r>
              <a:rPr lang="ru-RU" sz="9600" dirty="0"/>
              <a:t>Регулярная оценка доступности и качества услуг по ВИЧ и ЗППП для представителей КГ, с акцентом на выявление барьеров.</a:t>
            </a:r>
          </a:p>
          <a:p>
            <a:pPr algn="just">
              <a:lnSpc>
                <a:spcPct val="120000"/>
              </a:lnSpc>
            </a:pPr>
            <a:r>
              <a:rPr lang="ru-RU" sz="9600" dirty="0"/>
              <a:t>Создание механизмов обратной связи для получения информации о качестве предоставляемых услуг непосредственно от представителей КГ.</a:t>
            </a:r>
          </a:p>
          <a:p>
            <a:pPr algn="just">
              <a:lnSpc>
                <a:spcPct val="120000"/>
              </a:lnSpc>
            </a:pPr>
            <a:r>
              <a:rPr lang="ru-RU" sz="9600" dirty="0"/>
              <a:t>Документирование и распространение лучших практик в работе с представителями КГ.</a:t>
            </a:r>
          </a:p>
          <a:p>
            <a:pPr algn="just">
              <a:lnSpc>
                <a:spcPct val="120000"/>
              </a:lnSpc>
            </a:pPr>
            <a:r>
              <a:rPr lang="ru-RU" sz="9600" dirty="0"/>
              <a:t>Организация обучающих мероприятий для сотрудников организаций, работающих с представителями КГ.</a:t>
            </a:r>
          </a:p>
        </p:txBody>
      </p:sp>
      <p:pic>
        <p:nvPicPr>
          <p:cNvPr id="30722" name="Picture 2" descr="Delegate icon">
            <a:extLst>
              <a:ext uri="{FF2B5EF4-FFF2-40B4-BE49-F238E27FC236}">
                <a16:creationId xmlns:a16="http://schemas.microsoft.com/office/drawing/2014/main" id="{C6217B65-36E4-4925-BD22-C4CF8783A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261" y="0"/>
            <a:ext cx="1119739" cy="111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162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013" y="731520"/>
            <a:ext cx="11482939" cy="612648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b="1" dirty="0"/>
              <a:t>6. Оценка эффективности и качества различных подходов к профилактике и лечению ВИЧ среди представителей КГ.</a:t>
            </a:r>
          </a:p>
          <a:p>
            <a:pPr algn="just"/>
            <a:r>
              <a:rPr lang="ru-RU" sz="2400" dirty="0"/>
              <a:t>Сравнительный анализ различных программ профилактики и лечения ВИЧ среди представителей КГ. </a:t>
            </a:r>
          </a:p>
          <a:p>
            <a:pPr algn="just"/>
            <a:r>
              <a:rPr lang="ru-RU" sz="2400" dirty="0"/>
              <a:t>Идентификация наиболее эффективных подходов с учетом специфики различных групп населения.</a:t>
            </a:r>
          </a:p>
          <a:p>
            <a:pPr algn="just"/>
            <a:r>
              <a:rPr lang="ru-RU" sz="2400" dirty="0"/>
              <a:t>Разработка рекомендаций по оптимизации программ профилактики и лечения ВИЧ.</a:t>
            </a:r>
          </a:p>
          <a:p>
            <a:pPr algn="just"/>
            <a:r>
              <a:rPr lang="ru-RU" sz="2400" dirty="0"/>
              <a:t>Проведение пилотных проектов для апробации новых подходов и технологий.</a:t>
            </a:r>
          </a:p>
        </p:txBody>
      </p:sp>
      <p:pic>
        <p:nvPicPr>
          <p:cNvPr id="31746" name="Picture 2" descr="Appraisal icon">
            <a:extLst>
              <a:ext uri="{FF2B5EF4-FFF2-40B4-BE49-F238E27FC236}">
                <a16:creationId xmlns:a16="http://schemas.microsoft.com/office/drawing/2014/main" id="{6ABB4E0E-A1EA-4DA1-BB49-0A645D70F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986" y="4957002"/>
            <a:ext cx="1169478" cy="116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628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F467C-EE6E-41F0-BB18-1BBE5ADB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мониторинга силами сообщества для людей, живущих с ВИЧ: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02ED5A-A385-47C8-8FCF-0FB46AF1A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1" y="1414914"/>
            <a:ext cx="11117179" cy="4716379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Доступность и качество медицинских услуг: Очереди на прием к врачу, доступность лекарств, качество консультаций.</a:t>
            </a:r>
          </a:p>
          <a:p>
            <a:pPr algn="just"/>
            <a:r>
              <a:rPr lang="ru-RU" sz="1800" dirty="0"/>
              <a:t>Уровень удовлетворенности пациентов медицинской помощью.</a:t>
            </a:r>
          </a:p>
          <a:p>
            <a:pPr algn="just"/>
            <a:r>
              <a:rPr lang="ru-RU" sz="1800" dirty="0"/>
              <a:t>Приверженность</a:t>
            </a:r>
          </a:p>
          <a:p>
            <a:pPr algn="just"/>
            <a:r>
              <a:rPr lang="ru-RU" sz="1800" dirty="0"/>
              <a:t>Побочные эффекты и нежелательные явления при приеме АРВТ</a:t>
            </a:r>
          </a:p>
          <a:p>
            <a:pPr algn="just"/>
            <a:r>
              <a:rPr lang="ru-RU" sz="1800" dirty="0"/>
              <a:t>Наличие дискриминации и стигмы в медицинских учреждениях.</a:t>
            </a:r>
          </a:p>
          <a:p>
            <a:pPr algn="just"/>
            <a:r>
              <a:rPr lang="ru-RU" sz="1800" dirty="0"/>
              <a:t>Социальная поддержка: Наличие групп поддержки для людей, живущих с ВИЧ.</a:t>
            </a:r>
          </a:p>
          <a:p>
            <a:pPr algn="just"/>
            <a:r>
              <a:rPr lang="ru-RU" sz="1800" dirty="0"/>
              <a:t>Доступность психосоциальной помощи.</a:t>
            </a:r>
          </a:p>
          <a:p>
            <a:pPr algn="just"/>
            <a:r>
              <a:rPr lang="ru-RU" sz="1800" dirty="0"/>
              <a:t>Возможности трудоустройства и социальной интеграции.</a:t>
            </a:r>
          </a:p>
          <a:p>
            <a:pPr algn="just"/>
            <a:r>
              <a:rPr lang="ru-RU" sz="1800" dirty="0"/>
              <a:t>Профилактика ВИЧ: Эффективность программ профилактики среди ключевых групп населения.</a:t>
            </a:r>
          </a:p>
          <a:p>
            <a:pPr algn="just"/>
            <a:r>
              <a:rPr lang="ru-RU" sz="1800" dirty="0"/>
              <a:t>Доступность информации о ВИЧ и мерах профилактики.</a:t>
            </a:r>
          </a:p>
          <a:p>
            <a:pPr algn="just"/>
            <a:r>
              <a:rPr lang="ru-RU" sz="1800" dirty="0"/>
              <a:t>Правовая защита: Знание своих прав и возможностей для их защиты.</a:t>
            </a:r>
          </a:p>
          <a:p>
            <a:pPr algn="just"/>
            <a:r>
              <a:rPr lang="ru-RU" sz="1800" dirty="0"/>
              <a:t>Случаи дискриминации и нарушения прав.</a:t>
            </a:r>
          </a:p>
          <a:p>
            <a:pPr algn="just"/>
            <a:r>
              <a:rPr lang="ru-RU" sz="1800" dirty="0"/>
              <a:t>Качество жизни: Уровень физического и психического здоровья.</a:t>
            </a:r>
          </a:p>
          <a:p>
            <a:pPr algn="just"/>
            <a:r>
              <a:rPr lang="ru-RU" sz="1800" dirty="0"/>
              <a:t>Удовлетворенность жизнью, социальные связи.</a:t>
            </a:r>
            <a:endParaRPr lang="ru-RU" sz="1900" dirty="0"/>
          </a:p>
        </p:txBody>
      </p:sp>
      <p:pic>
        <p:nvPicPr>
          <p:cNvPr id="32770" name="Picture 2" descr="Question icon">
            <a:extLst>
              <a:ext uri="{FF2B5EF4-FFF2-40B4-BE49-F238E27FC236}">
                <a16:creationId xmlns:a16="http://schemas.microsoft.com/office/drawing/2014/main" id="{57948775-5DDF-4271-BFC9-3F69B7924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463" y="320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45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Инструменты для мониторинга силами сообществ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015" y="2252312"/>
            <a:ext cx="10943924" cy="414848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Важные аспекты при выборе инструментов:</a:t>
            </a:r>
          </a:p>
          <a:p>
            <a:pPr lvl="0" algn="just"/>
            <a:r>
              <a:rPr lang="ru-RU" sz="2400" b="1" dirty="0"/>
              <a:t>Цель мониторинга: </a:t>
            </a:r>
            <a:r>
              <a:rPr lang="ru-RU" sz="2400" dirty="0"/>
              <a:t>Выбор инструментов зависит от того, что именно вы хотите узнать.</a:t>
            </a:r>
          </a:p>
          <a:p>
            <a:pPr lvl="0" algn="just"/>
            <a:r>
              <a:rPr lang="ru-RU" sz="2400" b="1" dirty="0"/>
              <a:t>Ресурсы: </a:t>
            </a:r>
            <a:r>
              <a:rPr lang="ru-RU" sz="2400" dirty="0"/>
              <a:t>Необходимо учитывать доступные ресурсы (время, финансы, технические возможности).</a:t>
            </a:r>
          </a:p>
          <a:p>
            <a:pPr lvl="0" algn="just"/>
            <a:r>
              <a:rPr lang="ru-RU" sz="2400" b="1" dirty="0"/>
              <a:t>Участники: </a:t>
            </a:r>
            <a:r>
              <a:rPr lang="ru-RU" sz="2400" dirty="0"/>
              <a:t>Инструменты должны быть понятными и доступными для участников мониторинга.</a:t>
            </a:r>
          </a:p>
          <a:p>
            <a:pPr lvl="0" algn="just"/>
            <a:r>
              <a:rPr lang="ru-RU" sz="2400" b="1" dirty="0"/>
              <a:t>Конфиденциальность</a:t>
            </a:r>
            <a:r>
              <a:rPr lang="ru-RU" sz="2400" dirty="0"/>
              <a:t>: Необходимо обеспечить конфиденциальность полученных данных.</a:t>
            </a:r>
          </a:p>
          <a:p>
            <a:pPr marL="0" lvl="0" indent="0" algn="just">
              <a:buNone/>
            </a:pPr>
            <a:r>
              <a:rPr lang="ru-RU" sz="2400" dirty="0"/>
              <a:t>Комбинация различных инструментов позволяет получить более полную и достоверную картину ситуации. Например, можно использовать опросы для сбора количественных данных, а фокус-группы – для углубленного анализа качественных аспектов.</a:t>
            </a:r>
          </a:p>
        </p:txBody>
      </p:sp>
      <p:pic>
        <p:nvPicPr>
          <p:cNvPr id="18434" name="Picture 2" descr="Alert icon">
            <a:extLst>
              <a:ext uri="{FF2B5EF4-FFF2-40B4-BE49-F238E27FC236}">
                <a16:creationId xmlns:a16="http://schemas.microsoft.com/office/drawing/2014/main" id="{E12B7038-4D93-4EF7-9AE1-DE08AD94C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304" y="59440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24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Инструменты для мониторинга силами сообществ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143" y="2290813"/>
            <a:ext cx="10395284" cy="392710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400" dirty="0"/>
              <a:t>Выбор инструментов зависит от целей мониторинга и доступных ресурсов. Важно, чтобы инструменты были понятными и удобными для использования представителями сообществ.</a:t>
            </a:r>
          </a:p>
          <a:p>
            <a:pPr marL="0" indent="0" algn="just">
              <a:buNone/>
            </a:pPr>
            <a:r>
              <a:rPr lang="ru-RU" sz="2400" b="1" dirty="0"/>
              <a:t>1. Опросники и анкеты</a:t>
            </a:r>
          </a:p>
          <a:p>
            <a:pPr algn="just"/>
            <a:r>
              <a:rPr lang="ru-RU" sz="2400" dirty="0"/>
              <a:t>Стандартизированные опросники: Разработаны на национальном или региональном уровне для оценки конкретных аспектов, например, удовлетворенности услугами, знаний о ВИЧ. </a:t>
            </a:r>
          </a:p>
          <a:p>
            <a:pPr algn="just"/>
            <a:r>
              <a:rPr lang="ru-RU" sz="2400" dirty="0"/>
              <a:t>Опросники, разработанные сообществом: Создаются самими сообществами для более глубокого изучения специфических проблем и потребностей.</a:t>
            </a:r>
          </a:p>
          <a:p>
            <a:pPr algn="just"/>
            <a:r>
              <a:rPr lang="ru-RU" sz="2400" dirty="0"/>
              <a:t>Онлайн-опросы: Позволяют охватить большое количество людей и собирать данные в режиме реального времени.</a:t>
            </a:r>
          </a:p>
        </p:txBody>
      </p:sp>
      <p:pic>
        <p:nvPicPr>
          <p:cNvPr id="19458" name="Picture 2" descr="Feedback icon">
            <a:extLst>
              <a:ext uri="{FF2B5EF4-FFF2-40B4-BE49-F238E27FC236}">
                <a16:creationId xmlns:a16="http://schemas.microsoft.com/office/drawing/2014/main" id="{72F14B62-32D6-4173-8DA0-7F6A856F1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724" y="488892"/>
            <a:ext cx="1404829" cy="140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381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Инструменты для мониторинга силами сообществ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017" y="2290813"/>
            <a:ext cx="11136429" cy="421832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2400" b="1" dirty="0"/>
              <a:t>2. Интервью</a:t>
            </a:r>
          </a:p>
          <a:p>
            <a:pPr marL="0" lvl="0" indent="0" algn="just">
              <a:buNone/>
            </a:pPr>
            <a:r>
              <a:rPr lang="ru-RU" sz="2400" dirty="0"/>
              <a:t>Глубинные интервью: Позволяют получить детальную информацию о личном опыте и мнениях участников.</a:t>
            </a:r>
          </a:p>
          <a:p>
            <a:pPr marL="0" lvl="0" indent="0" algn="just">
              <a:buNone/>
            </a:pPr>
            <a:r>
              <a:rPr lang="ru-RU" sz="2400" dirty="0"/>
              <a:t>Фокус-группы: Используются для обсуждения конкретных тем в группе, что позволяет выявить общие мнения и разногласия.</a:t>
            </a:r>
          </a:p>
          <a:p>
            <a:pPr marL="0" lvl="0" indent="0" algn="just">
              <a:buNone/>
            </a:pPr>
            <a:r>
              <a:rPr lang="ru-RU" sz="2400" b="1" dirty="0"/>
              <a:t>3. Наблюдения</a:t>
            </a:r>
          </a:p>
          <a:p>
            <a:pPr marL="0" lvl="0" indent="0" algn="just">
              <a:buNone/>
            </a:pPr>
            <a:r>
              <a:rPr lang="ru-RU" sz="2400" dirty="0"/>
              <a:t>Систематические наблюдения: Наблюдение за процессом предоставления услуг для оценки соответствия стандартам.</a:t>
            </a:r>
          </a:p>
          <a:p>
            <a:pPr marL="0" lvl="0" indent="0" algn="just">
              <a:buNone/>
            </a:pPr>
            <a:r>
              <a:rPr lang="ru-RU" sz="2400" dirty="0"/>
              <a:t>Документация/информация Сайты государственных учреждений, специализированные площадки (госзакупки, законодательство). Анализ отчетности, анализ медиа.</a:t>
            </a:r>
          </a:p>
          <a:p>
            <a:pPr marL="0" lvl="0" indent="0" algn="just">
              <a:buNone/>
            </a:pPr>
            <a:r>
              <a:rPr lang="ru-RU" sz="2400" dirty="0"/>
              <a:t>Участие в мероприятиях: Участие в мероприятиях сообщества для сбора качественных данных о взаимодействиях между участниками.</a:t>
            </a:r>
          </a:p>
        </p:txBody>
      </p:sp>
      <p:pic>
        <p:nvPicPr>
          <p:cNvPr id="4" name="Picture 2" descr="Choose icon">
            <a:extLst>
              <a:ext uri="{FF2B5EF4-FFF2-40B4-BE49-F238E27FC236}">
                <a16:creationId xmlns:a16="http://schemas.microsoft.com/office/drawing/2014/main" id="{CFA05636-5176-4C21-99FC-7EDE680A5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054" y="483611"/>
            <a:ext cx="1409299" cy="140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323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Инструменты для мониторинга силами сообществ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017" y="2261937"/>
            <a:ext cx="10645541" cy="433136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400" b="1" dirty="0"/>
              <a:t>4. Мобильные приложения</a:t>
            </a:r>
          </a:p>
          <a:p>
            <a:pPr marL="0" lvl="0" indent="0" algn="just">
              <a:buNone/>
            </a:pPr>
            <a:r>
              <a:rPr lang="ru-RU" sz="2400" dirty="0"/>
              <a:t>Сбор данных в режиме реального времени: Позволяют участникам записывать информацию о посещении медицинских учреждений, качестве услуг, доступности лекарств.</a:t>
            </a:r>
          </a:p>
          <a:p>
            <a:pPr marL="0" lvl="0" indent="0" algn="just">
              <a:buNone/>
            </a:pPr>
            <a:r>
              <a:rPr lang="ru-RU" sz="2400" dirty="0"/>
              <a:t>Геолокация: Определение местоположения для оценки доступности услуг в разных районах.</a:t>
            </a:r>
          </a:p>
          <a:p>
            <a:pPr marL="0" lvl="0" indent="0" algn="just">
              <a:buNone/>
            </a:pPr>
            <a:r>
              <a:rPr lang="ru-RU" sz="2400" b="1" dirty="0"/>
              <a:t>5. Географические информационные системы (ГИС)</a:t>
            </a:r>
          </a:p>
          <a:p>
            <a:pPr marL="0" lvl="0" indent="0" algn="just">
              <a:buNone/>
            </a:pPr>
            <a:r>
              <a:rPr lang="ru-RU" sz="2400" dirty="0"/>
              <a:t>Визуализация данных: Позволяют отобразить на карте данные о распределении услуг, эпидемиологические показатели и другие географически связанные данные.</a:t>
            </a:r>
          </a:p>
          <a:p>
            <a:pPr marL="0" lvl="0" indent="0" algn="just">
              <a:buNone/>
            </a:pPr>
            <a:r>
              <a:rPr lang="ru-RU" sz="2400" dirty="0"/>
              <a:t>Анализ пространственных данных: Выявление пространственных кластеров и трендов.</a:t>
            </a:r>
          </a:p>
        </p:txBody>
      </p:sp>
      <p:pic>
        <p:nvPicPr>
          <p:cNvPr id="21506" name="Picture 2" descr="Booking icon">
            <a:extLst>
              <a:ext uri="{FF2B5EF4-FFF2-40B4-BE49-F238E27FC236}">
                <a16:creationId xmlns:a16="http://schemas.microsoft.com/office/drawing/2014/main" id="{DC0E3902-1594-46A8-99B0-C04B745F2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184" y="37887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14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36F2F24-1962-4C5B-B61D-3FA6205F5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012155"/>
              </p:ext>
            </p:extLst>
          </p:nvPr>
        </p:nvGraphicFramePr>
        <p:xfrm>
          <a:off x="144379" y="105878"/>
          <a:ext cx="11944953" cy="66125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81651">
                  <a:extLst>
                    <a:ext uri="{9D8B030D-6E8A-4147-A177-3AD203B41FA5}">
                      <a16:colId xmlns:a16="http://schemas.microsoft.com/office/drawing/2014/main" val="3843390739"/>
                    </a:ext>
                  </a:extLst>
                </a:gridCol>
                <a:gridCol w="3981651">
                  <a:extLst>
                    <a:ext uri="{9D8B030D-6E8A-4147-A177-3AD203B41FA5}">
                      <a16:colId xmlns:a16="http://schemas.microsoft.com/office/drawing/2014/main" val="2379560924"/>
                    </a:ext>
                  </a:extLst>
                </a:gridCol>
                <a:gridCol w="3981651">
                  <a:extLst>
                    <a:ext uri="{9D8B030D-6E8A-4147-A177-3AD203B41FA5}">
                      <a16:colId xmlns:a16="http://schemas.microsoft.com/office/drawing/2014/main" val="1316721989"/>
                    </a:ext>
                  </a:extLst>
                </a:gridCol>
              </a:tblGrid>
              <a:tr h="663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Направление мониторинга силами сообщества (МСС)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Описание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Почему это важно?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extLst>
                  <a:ext uri="{0D108BD9-81ED-4DB2-BD59-A6C34878D82A}">
                    <a16:rowId xmlns:a16="http://schemas.microsoft.com/office/drawing/2014/main" val="2526088114"/>
                  </a:ext>
                </a:extLst>
              </a:tr>
              <a:tr h="132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Оценка доступности и качества услуг по ВИЧ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Определение барьеров доступа к услугам, оценка качества предоставляемых услуг, мониторинг удовлетворенности клиентов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Позволяет выявить пробелы в предоставлении услуг, улучшить качество обслуживания и повысить удовлетворенность клиентов.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extLst>
                  <a:ext uri="{0D108BD9-81ED-4DB2-BD59-A6C34878D82A}">
                    <a16:rowId xmlns:a16="http://schemas.microsoft.com/office/drawing/2014/main" val="3481446403"/>
                  </a:ext>
                </a:extLst>
              </a:tr>
              <a:tr h="132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Мониторинг эпидемиологической ситуации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Отслеживание ключевых индикаторов эпидемии ВИЧ, выявление новых вспышек, оценка эффективности программ профилактики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Помогает отслеживать прогресс в борьбе с ВИЧ, принимать обоснованные решения и корректировать стратегии.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extLst>
                  <a:ext uri="{0D108BD9-81ED-4DB2-BD59-A6C34878D82A}">
                    <a16:rowId xmlns:a16="http://schemas.microsoft.com/office/drawing/2014/main" val="548374602"/>
                  </a:ext>
                </a:extLst>
              </a:tr>
              <a:tr h="132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Мониторинг стигмы и дискриминации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Оценка уровня стигмы и дискриминации в отношении людей, живущих с ВИЧ, выявление факторов, способствующих стигме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Способствует созданию более инклюзивной среды и устранению барьеров, препятствующих доступу к услугам.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extLst>
                  <a:ext uri="{0D108BD9-81ED-4DB2-BD59-A6C34878D82A}">
                    <a16:rowId xmlns:a16="http://schemas.microsoft.com/office/drawing/2014/main" val="2021411906"/>
                  </a:ext>
                </a:extLst>
              </a:tr>
              <a:tr h="9925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Участие сообществ в принятии решений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Усиление голоса сообществ в принятии решений, совместное планирование программ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Позволяет учитывать потребности сообществ и повышает эффективность программ.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extLst>
                  <a:ext uri="{0D108BD9-81ED-4DB2-BD59-A6C34878D82A}">
                    <a16:rowId xmlns:a16="http://schemas.microsoft.com/office/drawing/2014/main" val="1421249419"/>
                  </a:ext>
                </a:extLst>
              </a:tr>
              <a:tr h="9925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Укрепление потенциала сообществ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Развитие навыков у членов сообществ, создание сетей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Способствует повышению самостоятельности сообществ и их способности решать проблемы.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18" marR="1418" marT="2835" marB="2835" anchor="ctr"/>
                </a:tc>
                <a:extLst>
                  <a:ext uri="{0D108BD9-81ED-4DB2-BD59-A6C34878D82A}">
                    <a16:rowId xmlns:a16="http://schemas.microsoft.com/office/drawing/2014/main" val="351485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342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Инструменты для мониторинга силами сообществ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19" y="2396691"/>
            <a:ext cx="10780295" cy="390785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ru-RU" dirty="0"/>
          </a:p>
          <a:p>
            <a:pPr marL="0" lvl="0" indent="0" algn="just">
              <a:buNone/>
            </a:pPr>
            <a:r>
              <a:rPr lang="ru-RU" sz="2400" b="1" dirty="0"/>
              <a:t>6. Социальные сети</a:t>
            </a:r>
          </a:p>
          <a:p>
            <a:pPr marL="0" lvl="0" indent="0" algn="just">
              <a:buNone/>
            </a:pPr>
            <a:r>
              <a:rPr lang="ru-RU" sz="2400" dirty="0"/>
              <a:t>Онлайн-форумы и группы: Используются для сбора данных о мнениях и опыте участников.</a:t>
            </a:r>
          </a:p>
          <a:p>
            <a:pPr marL="0" lvl="0" indent="0" algn="just">
              <a:buNone/>
            </a:pPr>
            <a:r>
              <a:rPr lang="ru-RU" sz="2400" dirty="0"/>
              <a:t>Анализ публикаций: Анализ публикаций в социальных сетях для выявления настроений и обсуждаемых тем.</a:t>
            </a:r>
          </a:p>
          <a:p>
            <a:pPr marL="0" lvl="0" indent="0" algn="just">
              <a:buNone/>
            </a:pPr>
            <a:r>
              <a:rPr lang="ru-RU" sz="2400" b="1" dirty="0"/>
              <a:t>7. Дневники и журналы</a:t>
            </a:r>
          </a:p>
          <a:p>
            <a:pPr marL="0" lvl="0" indent="0" algn="just">
              <a:buNone/>
            </a:pPr>
            <a:r>
              <a:rPr lang="ru-RU" sz="2400" dirty="0"/>
              <a:t>Ведение дневников: Участники могут записывать свои наблюдения и впечатления в течение определенного периода.</a:t>
            </a:r>
          </a:p>
          <a:p>
            <a:pPr marL="0" lvl="0" indent="0" algn="just">
              <a:buNone/>
            </a:pPr>
            <a:r>
              <a:rPr lang="ru-RU" sz="2400" dirty="0"/>
              <a:t>Журналы сообществ: Сообщества могут вести журналы для документирования своей деятельности и достижений.</a:t>
            </a:r>
          </a:p>
          <a:p>
            <a:pPr marL="0" lvl="0" indent="0">
              <a:buNone/>
            </a:pPr>
            <a:endParaRPr lang="ru-RU" dirty="0"/>
          </a:p>
        </p:txBody>
      </p:sp>
      <p:pic>
        <p:nvPicPr>
          <p:cNvPr id="22530" name="Picture 2" descr="Writing icon">
            <a:extLst>
              <a:ext uri="{FF2B5EF4-FFF2-40B4-BE49-F238E27FC236}">
                <a16:creationId xmlns:a16="http://schemas.microsoft.com/office/drawing/2014/main" id="{A8900517-B659-4815-BFB3-6233B0FBF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056" y="55345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611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9897B-09D8-49A1-9166-B014BE27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370346"/>
          </a:xfrm>
        </p:spPr>
        <p:txBody>
          <a:bodyPr/>
          <a:lstStyle/>
          <a:p>
            <a:r>
              <a:rPr lang="ru-RU" dirty="0"/>
              <a:t>Примеры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8C9184-D185-41BE-9DBA-84BE13C0B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768" y="3551723"/>
            <a:ext cx="10673682" cy="25379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i="1" dirty="0"/>
              <a:t>Важно отметить, что эти кейсы является лишь примером и могут быть адаптированы в соответствии с конкретными условиями каждого региона.</a:t>
            </a:r>
          </a:p>
          <a:p>
            <a:pPr algn="just"/>
            <a:r>
              <a:rPr lang="ru-RU" sz="2800" i="1" dirty="0"/>
              <a:t>Все описанные ситуации являются вымышленными и созданы для примера применения алгоритма мониторинга.</a:t>
            </a:r>
          </a:p>
          <a:p>
            <a:pPr algn="just"/>
            <a:r>
              <a:rPr lang="ru-RU" sz="2800" i="1" dirty="0"/>
              <a:t>Материалы подготовлены на базе рекомендаций для сообществ по внедрению мониторинга силами сообщества.</a:t>
            </a:r>
          </a:p>
          <a:p>
            <a:pPr algn="just"/>
            <a:endParaRPr lang="ru-RU" dirty="0"/>
          </a:p>
        </p:txBody>
      </p:sp>
      <p:pic>
        <p:nvPicPr>
          <p:cNvPr id="11266" name="Picture 2" descr="Tips icon">
            <a:extLst>
              <a:ext uri="{FF2B5EF4-FFF2-40B4-BE49-F238E27FC236}">
                <a16:creationId xmlns:a16="http://schemas.microsoft.com/office/drawing/2014/main" id="{65ABD3F4-DE7A-4261-AF3B-072A1FB3B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624" y="1034366"/>
            <a:ext cx="1350745" cy="13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788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E83EC-8427-4666-B0F2-B75618F0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94" y="346509"/>
            <a:ext cx="10424160" cy="1771049"/>
          </a:xfrm>
        </p:spPr>
        <p:txBody>
          <a:bodyPr>
            <a:noAutofit/>
          </a:bodyPr>
          <a:lstStyle/>
          <a:p>
            <a:r>
              <a:rPr lang="ru-RU" b="1" dirty="0"/>
              <a:t>Пример 1. Мониторинг силами сообщества доступности медицинской помощи для ЛЖВ в отдаленных населенных пунктах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47" y="2483318"/>
            <a:ext cx="11011301" cy="3282215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>
              <a:lnSpc>
                <a:spcPct val="110000"/>
              </a:lnSpc>
            </a:pPr>
            <a:r>
              <a:rPr lang="ru-RU" sz="2400" dirty="0"/>
              <a:t>Описание проблемы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/>
              <a:t>В отдаленных населенных пунктах люди, живущие с ВИЧ (ЛЖВ), часто сталкиваются с серьезными барьерами в доступе к диагностике и лечению. Это связано с географической отдаленностью, недостаточным финансированием медицинских учреждений, дефицитом квалифицированного персонала и низкой осведомленностью о ВИЧ, централизацией услуг. В результате, многие ЛЖВ в таких районах не знают о своем статусе, не получают необходимое лечение и сталкиваются с более тяжелыми последствиями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1142643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2B131B-0C04-444A-9559-3267FDC7D6AC}"/>
              </a:ext>
            </a:extLst>
          </p:cNvPr>
          <p:cNvSpPr txBox="1"/>
          <p:nvPr/>
        </p:nvSpPr>
        <p:spPr>
          <a:xfrm>
            <a:off x="596767" y="423512"/>
            <a:ext cx="1074179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Цель мониторинга силами сообщества </a:t>
            </a:r>
            <a:r>
              <a:rPr lang="ru-RU" sz="2000" dirty="0"/>
              <a:t>– оценить уровень доступности и качество медицинской помощи для ЛЖВ в отдаленных населенных пунктах, выявить существующие проблемы и разработать рекомендации для улучшения ситуации.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Этапы мониторинга</a:t>
            </a:r>
          </a:p>
          <a:p>
            <a:pPr algn="just"/>
            <a:endParaRPr lang="ru-RU" sz="2000" b="1" dirty="0"/>
          </a:p>
          <a:p>
            <a:pPr algn="just">
              <a:buFont typeface="+mj-lt"/>
              <a:buAutoNum type="arabicPeriod"/>
            </a:pPr>
            <a:r>
              <a:rPr lang="ru-RU" sz="2000" b="1" dirty="0"/>
              <a:t>Формирование рабочей группы:</a:t>
            </a:r>
          </a:p>
          <a:p>
            <a:pPr algn="just"/>
            <a:r>
              <a:rPr lang="ru-RU" sz="2000" dirty="0"/>
              <a:t>Включает представителей местных сообществ, ЛЖВ, медицинских работников, органов власти и неправительственных организаций.</a:t>
            </a:r>
          </a:p>
          <a:p>
            <a:pPr algn="just"/>
            <a:r>
              <a:rPr lang="ru-RU" sz="2000" dirty="0"/>
              <a:t>Определяются роли и обязанности каждого участника.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2. Разработка инструментария:</a:t>
            </a:r>
          </a:p>
          <a:p>
            <a:pPr algn="just"/>
            <a:r>
              <a:rPr lang="ru-RU" sz="2000" dirty="0"/>
              <a:t>Создание анкет для опроса ЛЖВ, медицинских работников и пациентов. </a:t>
            </a:r>
          </a:p>
          <a:p>
            <a:pPr algn="just"/>
            <a:r>
              <a:rPr lang="ru-RU" sz="2000" dirty="0"/>
              <a:t>Разработка протоколов для наблюдения за работой медицинских учреждений.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3. Сбор данных: </a:t>
            </a:r>
          </a:p>
          <a:p>
            <a:pPr algn="just"/>
            <a:r>
              <a:rPr lang="ru-RU" sz="2000" dirty="0"/>
              <a:t>Проведение опросов среди ЛЖВ, медицинского персонала и местных жителей. </a:t>
            </a:r>
          </a:p>
          <a:p>
            <a:pPr algn="just"/>
            <a:r>
              <a:rPr lang="ru-RU" sz="2000" dirty="0"/>
              <a:t>Наблюдение за работой медицинских учреждений. </a:t>
            </a:r>
          </a:p>
          <a:p>
            <a:pPr algn="just"/>
            <a:r>
              <a:rPr lang="ru-RU" sz="2000" dirty="0"/>
              <a:t>Анализ доступных статистических данных.</a:t>
            </a:r>
          </a:p>
          <a:p>
            <a:pPr algn="just"/>
            <a:r>
              <a:rPr lang="ru-RU" sz="2000" dirty="0"/>
              <a:t>Анализ законодательства и нормативно-правовой базы</a:t>
            </a:r>
          </a:p>
          <a:p>
            <a:pPr lvl="1"/>
            <a:endParaRPr lang="ru-RU" sz="2000" dirty="0"/>
          </a:p>
        </p:txBody>
      </p:sp>
      <p:pic>
        <p:nvPicPr>
          <p:cNvPr id="12292" name="Picture 4" descr="Steps icon">
            <a:extLst>
              <a:ext uri="{FF2B5EF4-FFF2-40B4-BE49-F238E27FC236}">
                <a16:creationId xmlns:a16="http://schemas.microsoft.com/office/drawing/2014/main" id="{B176D969-F133-408E-ADA7-DBAE485F5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691" y="3253339"/>
            <a:ext cx="1491114" cy="149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946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2B131B-0C04-444A-9559-3267FDC7D6AC}"/>
              </a:ext>
            </a:extLst>
          </p:cNvPr>
          <p:cNvSpPr txBox="1"/>
          <p:nvPr/>
        </p:nvSpPr>
        <p:spPr>
          <a:xfrm>
            <a:off x="787667" y="490890"/>
            <a:ext cx="1061666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4. Анализ данных: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dirty="0"/>
              <a:t>Систематизация и анализ полученной информации. </a:t>
            </a:r>
          </a:p>
          <a:p>
            <a:pPr algn="just"/>
            <a:r>
              <a:rPr lang="ru-RU" sz="2000" dirty="0"/>
              <a:t>Идентификация основных проблем и барьеров в доступе к медицинской помощи.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5. Разработка рекомендаций: </a:t>
            </a:r>
          </a:p>
          <a:p>
            <a:pPr algn="just"/>
            <a:r>
              <a:rPr lang="ru-RU" sz="2000" dirty="0"/>
              <a:t>Формирование списка конкретных рекомендаций для улучшения ситуации, направленных на:</a:t>
            </a:r>
          </a:p>
          <a:p>
            <a:pPr algn="just"/>
            <a:r>
              <a:rPr lang="ru-RU" sz="2000" dirty="0"/>
              <a:t>Улучшение доступности диагностики и лечения.</a:t>
            </a:r>
          </a:p>
          <a:p>
            <a:pPr algn="just"/>
            <a:r>
              <a:rPr lang="ru-RU" sz="2000" dirty="0"/>
              <a:t>Повышение качества медицинских услуг.</a:t>
            </a:r>
          </a:p>
          <a:p>
            <a:pPr algn="just"/>
            <a:r>
              <a:rPr lang="ru-RU" sz="2000" dirty="0"/>
              <a:t>Усиление социальной поддержки ЛЖВ. </a:t>
            </a:r>
          </a:p>
          <a:p>
            <a:pPr algn="just"/>
            <a:r>
              <a:rPr lang="ru-RU" sz="2000" dirty="0"/>
              <a:t>Повышение осведомленности о ВИЧ.</a:t>
            </a:r>
          </a:p>
          <a:p>
            <a:pPr algn="just"/>
            <a:r>
              <a:rPr lang="ru-RU" sz="2000" dirty="0"/>
              <a:t>Улучшение межсекторного взаимодействия.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6. Распространение результатов: </a:t>
            </a:r>
          </a:p>
          <a:p>
            <a:pPr algn="just"/>
            <a:r>
              <a:rPr lang="ru-RU" sz="2000" dirty="0"/>
              <a:t>Представление результатов мониторинга местным властям, медицинским учреждениям и другим заинтересованным сторонам.</a:t>
            </a:r>
          </a:p>
          <a:p>
            <a:pPr algn="just"/>
            <a:r>
              <a:rPr lang="ru-RU" sz="2000" dirty="0"/>
              <a:t>Проведение информационных кампаний для повышения осведомленности о проблеме.</a:t>
            </a:r>
          </a:p>
          <a:p>
            <a:pPr algn="just"/>
            <a:r>
              <a:rPr lang="ru-RU" sz="2000" dirty="0"/>
              <a:t>Систематическое продвижение инициатив на местном и региональном уровнях (круглые столы, обращения, предоставление результатов на профильных мероприятиях, СМИ и пр.).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4053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2B131B-0C04-444A-9559-3267FDC7D6AC}"/>
              </a:ext>
            </a:extLst>
          </p:cNvPr>
          <p:cNvSpPr txBox="1"/>
          <p:nvPr/>
        </p:nvSpPr>
        <p:spPr>
          <a:xfrm>
            <a:off x="548640" y="500515"/>
            <a:ext cx="1066479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Примеры вопросов для опроса ЛЖВ:</a:t>
            </a:r>
          </a:p>
          <a:p>
            <a:r>
              <a:rPr lang="ru-RU" sz="2400" dirty="0"/>
              <a:t>Как долго вы знаете о своем ВИЧ-статусе?</a:t>
            </a:r>
          </a:p>
          <a:p>
            <a:r>
              <a:rPr lang="ru-RU" sz="2400" dirty="0"/>
              <a:t>Как вы узнали о своем ВИЧ-статусе?</a:t>
            </a:r>
          </a:p>
          <a:p>
            <a:r>
              <a:rPr lang="ru-RU" sz="2400" dirty="0"/>
              <a:t>Как часто вы посещаете врача для получения медицинской помощи?</a:t>
            </a:r>
          </a:p>
          <a:p>
            <a:r>
              <a:rPr lang="ru-RU" sz="2400" dirty="0"/>
              <a:t>Сталкивались ли вы с трудностями при получении лекарств?</a:t>
            </a:r>
          </a:p>
          <a:p>
            <a:r>
              <a:rPr lang="ru-RU" sz="2400" dirty="0"/>
              <a:t>Чувствуете ли вы себя комфортно, обсуждая свой ВИЧ-статус с медицинским персоналом?</a:t>
            </a:r>
          </a:p>
          <a:p>
            <a:r>
              <a:rPr lang="ru-RU" sz="2400" dirty="0"/>
              <a:t>Сколько времени и средств вы тратите для посещения медицинского учреждения?</a:t>
            </a:r>
          </a:p>
          <a:p>
            <a:endParaRPr lang="ru-RU" sz="2400" b="1" dirty="0"/>
          </a:p>
          <a:p>
            <a:r>
              <a:rPr lang="ru-RU" sz="2400" b="1" dirty="0"/>
              <a:t>Примеры вопросов для медицинских работников:</a:t>
            </a:r>
          </a:p>
          <a:p>
            <a:r>
              <a:rPr lang="ru-RU" sz="2400" dirty="0"/>
              <a:t>Какими диагностическими инструментами для выявления ВИЧ вы располагаете?</a:t>
            </a:r>
          </a:p>
          <a:p>
            <a:r>
              <a:rPr lang="ru-RU" sz="2400" dirty="0"/>
              <a:t>Какие антиретровирусные препараты доступны в вашем учреждении?</a:t>
            </a:r>
          </a:p>
          <a:p>
            <a:r>
              <a:rPr lang="ru-RU" sz="2400" dirty="0"/>
              <a:t>Какая информация о ВИЧ предоставляется пациентам?</a:t>
            </a:r>
          </a:p>
          <a:p>
            <a:r>
              <a:rPr lang="ru-RU" sz="2400" dirty="0"/>
              <a:t>Сталкиваетесь ли вы с какими-либо трудностями при оказании медицинской помощи ЛЖВ?</a:t>
            </a:r>
          </a:p>
        </p:txBody>
      </p:sp>
      <p:pic>
        <p:nvPicPr>
          <p:cNvPr id="13314" name="Picture 2" descr="Question and answer icon">
            <a:extLst>
              <a:ext uri="{FF2B5EF4-FFF2-40B4-BE49-F238E27FC236}">
                <a16:creationId xmlns:a16="http://schemas.microsoft.com/office/drawing/2014/main" id="{A0908012-D67C-4BAC-BCC6-496D270EB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136" y="246246"/>
            <a:ext cx="1575335" cy="157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83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2B131B-0C04-444A-9559-3267FDC7D6AC}"/>
              </a:ext>
            </a:extLst>
          </p:cNvPr>
          <p:cNvSpPr txBox="1"/>
          <p:nvPr/>
        </p:nvSpPr>
        <p:spPr>
          <a:xfrm>
            <a:off x="683394" y="471640"/>
            <a:ext cx="10664792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Ожидаемые результаты</a:t>
            </a:r>
          </a:p>
          <a:p>
            <a:endParaRPr lang="ru-RU" sz="24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Выявление основных барьеров в доступе к медицинской помощи для ЛЖВ в отдаленных населенных пунктах.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Разработка конкретных рекомендаций для улучшения ситуации.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Повышение осведомленности о проблеме ВИЧ и необходимости предоставления качественной медицинской помощи ЛЖВ.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Улучшение качества жизни ЛЖВ в отдаленных населенных пунктах.</a:t>
            </a:r>
          </a:p>
          <a:p>
            <a:pPr algn="just"/>
            <a:endParaRPr lang="ru-RU" sz="2400" dirty="0"/>
          </a:p>
          <a:p>
            <a:endParaRPr lang="ru-RU" sz="2400" dirty="0"/>
          </a:p>
        </p:txBody>
      </p:sp>
      <p:pic>
        <p:nvPicPr>
          <p:cNvPr id="23556" name="Picture 4" descr="Collaboration achievement on white background icon">
            <a:extLst>
              <a:ext uri="{FF2B5EF4-FFF2-40B4-BE49-F238E27FC236}">
                <a16:creationId xmlns:a16="http://schemas.microsoft.com/office/drawing/2014/main" id="{7251C7B7-4652-496A-AB84-0FEABA4A7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232" y="4277309"/>
            <a:ext cx="2177970" cy="217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86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2B131B-0C04-444A-9559-3267FDC7D6AC}"/>
              </a:ext>
            </a:extLst>
          </p:cNvPr>
          <p:cNvSpPr txBox="1"/>
          <p:nvPr/>
        </p:nvSpPr>
        <p:spPr>
          <a:xfrm>
            <a:off x="683394" y="471640"/>
            <a:ext cx="1066479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Примеры рекомендаций</a:t>
            </a:r>
          </a:p>
          <a:p>
            <a:endParaRPr lang="ru-RU" sz="24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Увеличение финансирования медицинских учреждений в отдаленных районах.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Открытие фельдшерских пунктов для выдачи АРВ и диагностики лечения.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Обучение медицинского персонала современным методам диагностики и лечения ВИЧ.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Обеспечение доступности антиретровирусных препаратов.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Развитие мобильных бригад для оказания медицинской помощи в отдаленных районах.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Внедрение телемедицины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Создание групп поддержки для ЛЖВ.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/>
              <a:t>Проведение информационных кампаний о ВИЧ.</a:t>
            </a:r>
          </a:p>
        </p:txBody>
      </p:sp>
      <p:pic>
        <p:nvPicPr>
          <p:cNvPr id="8194" name="Picture 2" descr="Loudspeaker icon">
            <a:extLst>
              <a:ext uri="{FF2B5EF4-FFF2-40B4-BE49-F238E27FC236}">
                <a16:creationId xmlns:a16="http://schemas.microsoft.com/office/drawing/2014/main" id="{83DD36F2-0B21-4A61-8D10-CC9FA1087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69" y="3865346"/>
            <a:ext cx="2091890" cy="209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8062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E83EC-8427-4666-B0F2-B75618F0F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Пример 2. Доступность противотуберкулезной профилактики при старте АРВ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775" y="2541069"/>
            <a:ext cx="10809170" cy="3635893"/>
          </a:xfrm>
        </p:spPr>
        <p:txBody>
          <a:bodyPr>
            <a:normAutofit/>
          </a:bodyPr>
          <a:lstStyle/>
          <a:p>
            <a:r>
              <a:rPr lang="ru-RU" sz="2800" dirty="0"/>
              <a:t>Описание проблемы</a:t>
            </a:r>
          </a:p>
          <a:p>
            <a:pPr marL="0" indent="0" algn="just">
              <a:buNone/>
            </a:pPr>
            <a:r>
              <a:rPr lang="ru-RU" sz="2800" dirty="0"/>
              <a:t>Люди, живущие с ВИЧ (ЛЖВ), особенно в начале антиретровирусной терапии (АРВТ), находятся в группе высокого риска развития туберкулеза. Несмотря на существующие рекомендации по профилактике туберкулеза у ЛЖВ, на практике доступность профилактических средств остается недостаточной.</a:t>
            </a:r>
          </a:p>
        </p:txBody>
      </p:sp>
      <p:pic>
        <p:nvPicPr>
          <p:cNvPr id="9220" name="Picture 4" descr="Problem icon">
            <a:extLst>
              <a:ext uri="{FF2B5EF4-FFF2-40B4-BE49-F238E27FC236}">
                <a16:creationId xmlns:a16="http://schemas.microsoft.com/office/drawing/2014/main" id="{671DA579-2878-4E8E-89CD-1E4737F85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741" y="334358"/>
            <a:ext cx="1341922" cy="134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383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798897"/>
            <a:ext cx="10708907" cy="53780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/>
              <a:t>Цель мониторинга – оценить уровень доступности и качество противотуберкулезной профилактики для ЛЖВ, начинающих АРВТ, выявить существующие барьеры и разработать рекомендации для улучшения ситуации.</a:t>
            </a:r>
          </a:p>
          <a:p>
            <a:pPr algn="just"/>
            <a:r>
              <a:rPr lang="ru-RU" sz="2400" dirty="0"/>
              <a:t>Этапы мониторинга</a:t>
            </a:r>
          </a:p>
          <a:p>
            <a:pPr marL="514350" indent="-514350" algn="just">
              <a:buAutoNum type="arabicPeriod"/>
            </a:pPr>
            <a:r>
              <a:rPr lang="ru-RU" sz="2400" b="1" dirty="0"/>
              <a:t>Формирование рабочей группы:</a:t>
            </a:r>
            <a:r>
              <a:rPr lang="ru-RU" sz="2400" dirty="0"/>
              <a:t> </a:t>
            </a:r>
          </a:p>
          <a:p>
            <a:pPr marL="0" indent="0" algn="just">
              <a:buNone/>
            </a:pPr>
            <a:r>
              <a:rPr lang="ru-RU" sz="2400" dirty="0"/>
              <a:t>Включает представителей ЛЖВ, медицинских работников, сотрудников центров по профилактике и борьбе со СПИДом, представителей органов здравоохранения и неправительственных организаций.</a:t>
            </a:r>
          </a:p>
          <a:p>
            <a:pPr marL="0" indent="0" algn="just">
              <a:buNone/>
            </a:pPr>
            <a:r>
              <a:rPr lang="ru-RU" sz="2400" b="1" dirty="0"/>
              <a:t>2. Разработка инструментария: </a:t>
            </a:r>
          </a:p>
          <a:p>
            <a:pPr marL="0" indent="0" algn="just">
              <a:buNone/>
            </a:pPr>
            <a:r>
              <a:rPr lang="ru-RU" sz="2400" dirty="0"/>
              <a:t>Создание анкет для опроса ЛЖВ, начинающих АРВТ, и медицинского персонала. </a:t>
            </a:r>
          </a:p>
          <a:p>
            <a:pPr marL="0" indent="0" algn="just">
              <a:buNone/>
            </a:pPr>
            <a:r>
              <a:rPr lang="ru-RU" sz="2400" dirty="0"/>
              <a:t>Разработка протоколов для наблюдения за работой медицинских учреждений.</a:t>
            </a:r>
          </a:p>
        </p:txBody>
      </p:sp>
      <p:pic>
        <p:nvPicPr>
          <p:cNvPr id="24580" name="Picture 4" descr="Hypothesis icon">
            <a:extLst>
              <a:ext uri="{FF2B5EF4-FFF2-40B4-BE49-F238E27FC236}">
                <a16:creationId xmlns:a16="http://schemas.microsoft.com/office/drawing/2014/main" id="{F578C4A5-1D88-4C88-9C6A-110CAC45B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177" y="183441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8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Почему это важно?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1" y="2454442"/>
            <a:ext cx="11261557" cy="411961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dirty="0"/>
              <a:t>Мониторинг силами сообщества – это не просто сбор данных, это способ дать голос тем, кто наиболее затронут проблемами. Это взаимовыгодное партнерство, где эксперты получают ценные данные и понимание потребностей сообщества, а сообщество получает возможность участвовать в улучшении услуг и условий жизни.</a:t>
            </a:r>
          </a:p>
          <a:p>
            <a:pPr algn="just"/>
            <a:r>
              <a:rPr lang="ru-RU" sz="2400" dirty="0"/>
              <a:t>Повышает качество данных за счет глубокого знания местной ситуации.</a:t>
            </a:r>
          </a:p>
          <a:p>
            <a:pPr lvl="0"/>
            <a:r>
              <a:rPr lang="ru-RU" sz="2400" dirty="0"/>
              <a:t>Усиливает чувство ответственности и вовлеченности сообщества.</a:t>
            </a:r>
          </a:p>
          <a:p>
            <a:pPr lvl="0"/>
            <a:r>
              <a:rPr lang="ru-RU" sz="2400" dirty="0"/>
              <a:t>Способствует снижению стигмы и дискриминации.</a:t>
            </a:r>
          </a:p>
          <a:p>
            <a:pPr lvl="0"/>
            <a:r>
              <a:rPr lang="ru-RU" sz="2400" dirty="0"/>
              <a:t>Улучшает доступность услуг для ключевых групп населения.</a:t>
            </a:r>
            <a:endParaRPr lang="ru-RU" dirty="0"/>
          </a:p>
        </p:txBody>
      </p:sp>
      <p:pic>
        <p:nvPicPr>
          <p:cNvPr id="29698" name="Picture 2" descr="Pinned icon">
            <a:extLst>
              <a:ext uri="{FF2B5EF4-FFF2-40B4-BE49-F238E27FC236}">
                <a16:creationId xmlns:a16="http://schemas.microsoft.com/office/drawing/2014/main" id="{8F455171-2BDC-4FC3-B447-A526D25B8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027" y="4714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121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798897"/>
            <a:ext cx="10708907" cy="5378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b="1" dirty="0"/>
              <a:t>. Сбор данных: </a:t>
            </a:r>
          </a:p>
          <a:p>
            <a:pPr marL="0" indent="0" algn="just">
              <a:buNone/>
            </a:pPr>
            <a:r>
              <a:rPr lang="ru-RU" sz="2400" dirty="0"/>
              <a:t>Анализ законодательства и нормативно-правовой базы</a:t>
            </a:r>
          </a:p>
          <a:p>
            <a:pPr marL="0" indent="0" algn="just">
              <a:buNone/>
            </a:pPr>
            <a:r>
              <a:rPr lang="ru-RU" sz="2400" dirty="0"/>
              <a:t>Анализ информации с сайта госзакупок.</a:t>
            </a:r>
          </a:p>
          <a:p>
            <a:pPr marL="0" indent="0" algn="just">
              <a:buNone/>
            </a:pPr>
            <a:r>
              <a:rPr lang="ru-RU" sz="2400" dirty="0"/>
              <a:t>Доступность препаратов в аптечной сети</a:t>
            </a:r>
          </a:p>
          <a:p>
            <a:pPr marL="0" indent="0" algn="just">
              <a:buNone/>
            </a:pPr>
            <a:r>
              <a:rPr lang="ru-RU" sz="2400" dirty="0"/>
              <a:t>Проведение опросов среди ЛЖВ, начинающих АРВТ, и медицинского персонала.</a:t>
            </a:r>
          </a:p>
          <a:p>
            <a:pPr marL="0" indent="0" algn="just">
              <a:buNone/>
            </a:pPr>
            <a:r>
              <a:rPr lang="ru-RU" sz="2400" dirty="0"/>
              <a:t>Наблюдение за работой медицинских учреждений.</a:t>
            </a:r>
          </a:p>
          <a:p>
            <a:pPr marL="0" indent="0" algn="just">
              <a:buNone/>
            </a:pPr>
            <a:r>
              <a:rPr lang="ru-RU" sz="2400" dirty="0"/>
              <a:t>Анализ медицинских карт и других документации.</a:t>
            </a:r>
          </a:p>
          <a:p>
            <a:pPr marL="0" indent="0" algn="just">
              <a:buNone/>
            </a:pPr>
            <a:r>
              <a:rPr lang="ru-RU" sz="2400" dirty="0"/>
              <a:t>4. </a:t>
            </a:r>
            <a:r>
              <a:rPr lang="ru-RU" sz="2400" b="1" dirty="0"/>
              <a:t>Анализ данных: </a:t>
            </a:r>
          </a:p>
          <a:p>
            <a:pPr marL="0" indent="0" algn="just">
              <a:buNone/>
            </a:pPr>
            <a:r>
              <a:rPr lang="ru-RU" sz="2400" dirty="0"/>
              <a:t>Систематизация и анализ полученной информации. </a:t>
            </a:r>
          </a:p>
          <a:p>
            <a:pPr marL="0" indent="0" algn="just">
              <a:buNone/>
            </a:pPr>
            <a:r>
              <a:rPr lang="ru-RU" sz="2400" dirty="0"/>
              <a:t>Идентификация основных проблем и барьеров в доступе к противотуберкулезной профилактике.</a:t>
            </a:r>
          </a:p>
        </p:txBody>
      </p:sp>
      <p:pic>
        <p:nvPicPr>
          <p:cNvPr id="25602" name="Picture 2" descr="Puzzle icon">
            <a:extLst>
              <a:ext uri="{FF2B5EF4-FFF2-40B4-BE49-F238E27FC236}">
                <a16:creationId xmlns:a16="http://schemas.microsoft.com/office/drawing/2014/main" id="{E3FD96EF-0041-4C27-8C52-60B8F6D71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607" y="1010652"/>
            <a:ext cx="1539240" cy="153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4805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798897"/>
            <a:ext cx="10708907" cy="5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5. </a:t>
            </a:r>
            <a:r>
              <a:rPr lang="ru-RU" sz="2400" b="1" dirty="0"/>
              <a:t>Разработка рекомендаций:</a:t>
            </a:r>
          </a:p>
          <a:p>
            <a:pPr marL="0" indent="0" algn="just">
              <a:buNone/>
            </a:pPr>
            <a:r>
              <a:rPr lang="ru-RU" sz="2400" dirty="0"/>
              <a:t>Формирование списка конкретных рекомендаций для улучшения ситуации, направленных на:</a:t>
            </a:r>
          </a:p>
          <a:p>
            <a:pPr marL="0" indent="0" algn="just">
              <a:buNone/>
            </a:pPr>
            <a:r>
              <a:rPr lang="ru-RU" sz="2400" dirty="0"/>
              <a:t>Повышение осведомленности медицинского персонала и ЛЖВ о важности профилактики туберкулеза.</a:t>
            </a:r>
          </a:p>
          <a:p>
            <a:pPr marL="0" indent="0" algn="just">
              <a:buNone/>
            </a:pPr>
            <a:r>
              <a:rPr lang="ru-RU" sz="2400" dirty="0"/>
              <a:t>Обеспечение доступности противотуберкулезных препаратов.</a:t>
            </a:r>
          </a:p>
          <a:p>
            <a:pPr marL="0" indent="0" algn="just">
              <a:buNone/>
            </a:pPr>
            <a:r>
              <a:rPr lang="ru-RU" sz="2400" dirty="0"/>
              <a:t>Улучшение качества консультаций и медицинского обслуживания.</a:t>
            </a:r>
          </a:p>
          <a:p>
            <a:pPr marL="0" indent="0" algn="just">
              <a:buNone/>
            </a:pPr>
            <a:r>
              <a:rPr lang="ru-RU" sz="2400" dirty="0"/>
              <a:t>Укрепление межсекторного взаимодействия.</a:t>
            </a:r>
          </a:p>
        </p:txBody>
      </p:sp>
      <p:pic>
        <p:nvPicPr>
          <p:cNvPr id="15362" name="Picture 2" descr="Report icon">
            <a:extLst>
              <a:ext uri="{FF2B5EF4-FFF2-40B4-BE49-F238E27FC236}">
                <a16:creationId xmlns:a16="http://schemas.microsoft.com/office/drawing/2014/main" id="{0E9832B2-279C-423B-A934-92C3098EA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619" y="4600074"/>
            <a:ext cx="1934678" cy="193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013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798897"/>
            <a:ext cx="10708907" cy="5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6. </a:t>
            </a:r>
            <a:r>
              <a:rPr lang="ru-RU" sz="2400" b="1" dirty="0"/>
              <a:t>Распространение результатов и продвижение:</a:t>
            </a:r>
            <a:endParaRPr lang="en-US" sz="2400" b="1" dirty="0"/>
          </a:p>
          <a:p>
            <a:pPr marL="0" indent="0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dirty="0"/>
              <a:t>Представление результатов мониторинга органам здравоохранения, медицинским учреждениям и другим заинтересованным сторонам.</a:t>
            </a:r>
          </a:p>
          <a:p>
            <a:pPr marL="0" indent="0" algn="just">
              <a:buNone/>
            </a:pPr>
            <a:r>
              <a:rPr lang="ru-RU" sz="2400" dirty="0"/>
              <a:t>Проведение информационных кампаний для повышения осведомленности о проблеме.</a:t>
            </a:r>
          </a:p>
          <a:p>
            <a:pPr marL="0" indent="0" algn="just">
              <a:buNone/>
            </a:pPr>
            <a:r>
              <a:rPr lang="ru-RU" sz="2400" dirty="0"/>
              <a:t>Систематическое продвижение инициатив на местном и региональном уровнях (круглые столы, обращения, предоставление результатов на профильных мероприятиях, СМИ и пр.).</a:t>
            </a:r>
          </a:p>
        </p:txBody>
      </p:sp>
      <p:pic>
        <p:nvPicPr>
          <p:cNvPr id="16386" name="Picture 2" descr="Business report icon">
            <a:extLst>
              <a:ext uri="{FF2B5EF4-FFF2-40B4-BE49-F238E27FC236}">
                <a16:creationId xmlns:a16="http://schemas.microsoft.com/office/drawing/2014/main" id="{5FEEE596-414F-409A-9279-CA238488A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646" y="4863564"/>
            <a:ext cx="1418925" cy="141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4165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9" y="739967"/>
            <a:ext cx="10708907" cy="537806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dirty="0"/>
              <a:t>Примеры вопросов для опроса ЛЖВ, начинающих АРВТ:</a:t>
            </a:r>
          </a:p>
          <a:p>
            <a:pPr marL="0" indent="0" algn="just">
              <a:buNone/>
            </a:pPr>
            <a:r>
              <a:rPr lang="ru-RU" sz="2400" dirty="0"/>
              <a:t>Была ли вам предложена противотуберкулезная профилактика при начале АРВТ?</a:t>
            </a:r>
          </a:p>
          <a:p>
            <a:pPr marL="0" indent="0" algn="just">
              <a:buNone/>
            </a:pPr>
            <a:r>
              <a:rPr lang="ru-RU" sz="2400" dirty="0"/>
              <a:t>Если да, то какие препараты вам были предложены?</a:t>
            </a:r>
          </a:p>
          <a:p>
            <a:pPr marL="0" indent="0" algn="just">
              <a:buNone/>
            </a:pPr>
            <a:r>
              <a:rPr lang="ru-RU" sz="2400" dirty="0"/>
              <a:t>Сталкивались ли вы с трудностями при получении противотуберкулезных препаратов?</a:t>
            </a:r>
          </a:p>
          <a:p>
            <a:pPr marL="0" indent="0" algn="just">
              <a:buNone/>
            </a:pPr>
            <a:r>
              <a:rPr lang="ru-RU" sz="2400" dirty="0"/>
              <a:t>Понимаете ли вы важность противотуберкулезной профилактики?</a:t>
            </a:r>
          </a:p>
          <a:p>
            <a:pPr marL="0" indent="0" algn="just">
              <a:buNone/>
            </a:pPr>
            <a:r>
              <a:rPr lang="ru-RU" sz="2400" b="1" dirty="0"/>
              <a:t>Примеры вопросов для медицинского персонала:</a:t>
            </a:r>
          </a:p>
          <a:p>
            <a:pPr marL="0" indent="0" algn="just">
              <a:buNone/>
            </a:pPr>
            <a:r>
              <a:rPr lang="ru-RU" sz="2400" dirty="0"/>
              <a:t>Какие противотуберкулезные препараты для профилактики доступны в вашем учреждении?</a:t>
            </a:r>
          </a:p>
          <a:p>
            <a:pPr marL="0" indent="0" algn="just">
              <a:buNone/>
            </a:pPr>
            <a:r>
              <a:rPr lang="ru-RU" sz="2400" dirty="0"/>
              <a:t>Какая информация о противотуберкулезной профилактике предоставляется пациентам, начинающим АРВТ?</a:t>
            </a:r>
          </a:p>
          <a:p>
            <a:pPr marL="0" indent="0" algn="just">
              <a:buNone/>
            </a:pPr>
            <a:r>
              <a:rPr lang="ru-RU" sz="2400" dirty="0"/>
              <a:t>Сталкиваетесь ли вы с какими-либо трудностями при назначении и обеспечении противотуберкулезной профилактики?</a:t>
            </a:r>
          </a:p>
        </p:txBody>
      </p:sp>
      <p:pic>
        <p:nvPicPr>
          <p:cNvPr id="14338" name="Picture 2" descr="Question icon">
            <a:extLst>
              <a:ext uri="{FF2B5EF4-FFF2-40B4-BE49-F238E27FC236}">
                <a16:creationId xmlns:a16="http://schemas.microsoft.com/office/drawing/2014/main" id="{2C789593-3498-4B44-AE1A-CD4425B4E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958" y="413887"/>
            <a:ext cx="1101291" cy="110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407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2" y="404261"/>
            <a:ext cx="10708907" cy="5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Ожидаемые результаты:</a:t>
            </a:r>
          </a:p>
          <a:p>
            <a:pPr marL="0" indent="0" algn="just">
              <a:buNone/>
            </a:pPr>
            <a:r>
              <a:rPr lang="ru-RU" sz="2400" dirty="0"/>
              <a:t>Выявление основных барьеров в доступе к противотуберкулезной профилактике для ЛЖВ, начинающих АРВТ.</a:t>
            </a:r>
          </a:p>
          <a:p>
            <a:pPr marL="0" indent="0" algn="just">
              <a:buNone/>
            </a:pPr>
            <a:r>
              <a:rPr lang="ru-RU" sz="2400" dirty="0"/>
              <a:t>Разработка конкретных рекомендаций для улучшения ситуации.</a:t>
            </a:r>
          </a:p>
          <a:p>
            <a:pPr marL="0" indent="0" algn="just">
              <a:buNone/>
            </a:pPr>
            <a:r>
              <a:rPr lang="ru-RU" sz="2400" dirty="0"/>
              <a:t>Повышение осведомленности о важности профилактики туберкулеза у ЛЖВ.</a:t>
            </a:r>
          </a:p>
          <a:p>
            <a:pPr marL="0" indent="0" algn="just">
              <a:buNone/>
            </a:pPr>
            <a:r>
              <a:rPr lang="ru-RU" sz="2400" dirty="0"/>
              <a:t>Улучшение качества медицинской помощи ЛЖВ, начинающим АРВТ.</a:t>
            </a:r>
          </a:p>
          <a:p>
            <a:pPr marL="0" indent="0" algn="just">
              <a:buNone/>
            </a:pPr>
            <a:r>
              <a:rPr lang="ru-RU" sz="2400" dirty="0"/>
              <a:t>Снижение заболеваемости ТБ среди ВИЧ, снижение смертности</a:t>
            </a:r>
          </a:p>
        </p:txBody>
      </p:sp>
      <p:pic>
        <p:nvPicPr>
          <p:cNvPr id="17410" name="Picture 2" descr="Chart icon">
            <a:extLst>
              <a:ext uri="{FF2B5EF4-FFF2-40B4-BE49-F238E27FC236}">
                <a16:creationId xmlns:a16="http://schemas.microsoft.com/office/drawing/2014/main" id="{C03F6CF6-F519-4F84-A49C-EE7412C24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938" y="4291213"/>
            <a:ext cx="1606617" cy="160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628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30268-2221-4272-BC5A-A9887B95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798897"/>
            <a:ext cx="10708907" cy="5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Примеры рекомендаций</a:t>
            </a:r>
          </a:p>
          <a:p>
            <a:pPr marL="0" indent="0" algn="just">
              <a:buNone/>
            </a:pPr>
            <a:r>
              <a:rPr lang="ru-RU" sz="2400" dirty="0"/>
              <a:t>Разработка и внедрение стандартизированных алгоритмов профилактики туберкулеза у ЛЖВ, начинающих АРВТ.</a:t>
            </a:r>
          </a:p>
          <a:p>
            <a:pPr marL="0" indent="0" algn="just">
              <a:buNone/>
            </a:pPr>
            <a:r>
              <a:rPr lang="ru-RU" sz="2400" dirty="0"/>
              <a:t>Обеспечение доступности противотуберкулезных препаратов во всех медицинских учреждениях, оказывающих помощь ЛЖВ.</a:t>
            </a:r>
          </a:p>
          <a:p>
            <a:pPr marL="0" indent="0" algn="just">
              <a:buNone/>
            </a:pPr>
            <a:r>
              <a:rPr lang="ru-RU" sz="2400" dirty="0"/>
              <a:t>Разработка материалов для медучреждений и НКО по вопросам профилактики туберкулеза у ЛЖВ.</a:t>
            </a:r>
          </a:p>
          <a:p>
            <a:pPr marL="0" indent="0" algn="just">
              <a:buNone/>
            </a:pPr>
            <a:r>
              <a:rPr lang="ru-RU" sz="2400" dirty="0"/>
              <a:t>Разработка информационных материалов для ЛЖВ о важности противотуберкулезной профилактики.</a:t>
            </a:r>
          </a:p>
          <a:p>
            <a:pPr marL="0" indent="0" algn="just">
              <a:buNone/>
            </a:pPr>
            <a:r>
              <a:rPr lang="ru-RU" sz="2400" dirty="0"/>
              <a:t>Укрепление сотрудничества между медицинскими учреждениями, центрами по профилактике и борьбе со СПИДом и сообществами ЛЖВ, а также противотуберкулезной службой.</a:t>
            </a:r>
          </a:p>
        </p:txBody>
      </p:sp>
    </p:spTree>
    <p:extLst>
      <p:ext uri="{BB962C8B-B14F-4D97-AF65-F5344CB8AC3E}">
        <p14:creationId xmlns:p14="http://schemas.microsoft.com/office/powerpoint/2010/main" val="28067234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1C7D0-46D7-412A-BFFB-D173BD50E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Дополнительные ресурсы: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ACCDF-29AE-4760-8B42-8D1A798D1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1" y="2598821"/>
            <a:ext cx="10703293" cy="341696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Руководство для сообществ - ITPC Global: </a:t>
            </a:r>
            <a:r>
              <a:rPr lang="ru-RU" sz="2400" dirty="0">
                <a:hlinkClick r:id="rId2"/>
              </a:rPr>
              <a:t>https://itpcglobal.org/wp-content/uploads/2022/10/ITPC_CLM_Russian_FINAL_20_10_22.pdf</a:t>
            </a:r>
            <a:endParaRPr lang="ru-RU" sz="2400" dirty="0"/>
          </a:p>
          <a:p>
            <a:r>
              <a:rPr lang="ru-RU" sz="2400" dirty="0"/>
              <a:t>Проведение мониторинга услуг в сфере ВИЧ силами сообществ - UNAIDS: </a:t>
            </a:r>
            <a:r>
              <a:rPr lang="ru-RU" sz="2400" dirty="0">
                <a:hlinkClick r:id="rId3"/>
              </a:rPr>
              <a:t>https://www.unaids.org/sites/default/files/media_asset/establishing-community-led-monitoring-hiv-services_ru.pdf</a:t>
            </a:r>
            <a:r>
              <a:rPr lang="ru-RU" sz="2400" dirty="0"/>
              <a:t> </a:t>
            </a:r>
            <a:endParaRPr lang="en-US" sz="2400" dirty="0"/>
          </a:p>
          <a:p>
            <a:r>
              <a:rPr lang="ru-RU" sz="2400" dirty="0"/>
              <a:t>Глобальный фонд</a:t>
            </a:r>
            <a:r>
              <a:rPr lang="en-US" sz="2400" dirty="0"/>
              <a:t> (</a:t>
            </a:r>
            <a:r>
              <a:rPr lang="ru-RU" sz="2400" dirty="0"/>
              <a:t>следующий вебинар)</a:t>
            </a:r>
          </a:p>
          <a:p>
            <a:r>
              <a:rPr lang="ru-RU" sz="2400" dirty="0"/>
              <a:t>Другие полезные ресурсы: Используйте поисковые системы Google </a:t>
            </a:r>
            <a:r>
              <a:rPr lang="ru-RU" sz="2400" dirty="0" err="1"/>
              <a:t>Scholar</a:t>
            </a:r>
            <a:r>
              <a:rPr lang="ru-RU" sz="2400" dirty="0"/>
              <a:t>, PubMed или </a:t>
            </a:r>
            <a:r>
              <a:rPr lang="ru-RU" sz="2400" dirty="0" err="1"/>
              <a:t>Scopus</a:t>
            </a:r>
            <a:r>
              <a:rPr lang="ru-RU" sz="2400" dirty="0"/>
              <a:t>, чтобы найти научные статьи по ключевым словам "мониторинг силами сообщества", "ВИЧ", "community-led monitoring", "HIV".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0789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ВОПРОСЫ?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 descr="Несколько поднятых рук, свидетельствующих о готовности ответить на вопрос">
            <a:extLst>
              <a:ext uri="{FF2B5EF4-FFF2-40B4-BE49-F238E27FC236}">
                <a16:creationId xmlns:a16="http://schemas.microsoft.com/office/drawing/2014/main" id="{9BD22D29-1381-44BF-B029-D421121D78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094" y="2887580"/>
            <a:ext cx="4622004" cy="308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8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Преимущества мониторинга силами сообщества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1" y="2348564"/>
            <a:ext cx="10943924" cy="4148489"/>
          </a:xfrm>
        </p:spPr>
        <p:txBody>
          <a:bodyPr>
            <a:normAutofit/>
          </a:bodyPr>
          <a:lstStyle/>
          <a:p>
            <a:pPr lvl="0" algn="just"/>
            <a:r>
              <a:rPr lang="ru-RU" sz="2800" b="1" dirty="0"/>
              <a:t>Повышение доверия: </a:t>
            </a:r>
            <a:r>
              <a:rPr lang="ru-RU" sz="2800" dirty="0"/>
              <a:t>Люди с большей вероятностью будут делиться информацией с представителями своего сообщества.</a:t>
            </a:r>
          </a:p>
          <a:p>
            <a:pPr lvl="0" algn="just"/>
            <a:r>
              <a:rPr lang="ru-RU" sz="2800" b="1" dirty="0"/>
              <a:t>Устойчивость: </a:t>
            </a:r>
            <a:r>
              <a:rPr lang="ru-RU" sz="2800" dirty="0"/>
              <a:t>Мониторинг силами сообщества может быть продолжен и после завершения внешнего финансирования.</a:t>
            </a:r>
          </a:p>
          <a:p>
            <a:pPr lvl="0" algn="just"/>
            <a:r>
              <a:rPr lang="ru-RU" sz="2800" b="1" dirty="0"/>
              <a:t>Социальное изменение: </a:t>
            </a:r>
            <a:r>
              <a:rPr lang="ru-RU" sz="2800" dirty="0"/>
              <a:t>Участие в мониторинге способствует укреплению сообщества и повышению его потенциала для социального действия.</a:t>
            </a:r>
          </a:p>
        </p:txBody>
      </p:sp>
      <p:pic>
        <p:nvPicPr>
          <p:cNvPr id="28674" name="Picture 2" descr="Leadership icon">
            <a:extLst>
              <a:ext uri="{FF2B5EF4-FFF2-40B4-BE49-F238E27FC236}">
                <a16:creationId xmlns:a16="http://schemas.microsoft.com/office/drawing/2014/main" id="{7C93FFDB-E5C7-4DB0-9CE2-541D93830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373" y="279935"/>
            <a:ext cx="1515177" cy="151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2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Отличие мониторинга силами сообщества от мониторинга и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395" y="2338939"/>
            <a:ext cx="10828421" cy="39656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dirty="0"/>
              <a:t>Почему путают МИО и МСС?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Часто возникает путаница между МИО (мониторинг и оценка) и МСС (мониторинг силами сообщества) из-за нескольких причин:</a:t>
            </a:r>
          </a:p>
          <a:p>
            <a:pPr algn="just"/>
            <a:r>
              <a:rPr lang="ru-RU" sz="2400" b="1" dirty="0"/>
              <a:t>Схожесть названий:</a:t>
            </a:r>
            <a:r>
              <a:rPr lang="ru-RU" sz="2400" dirty="0"/>
              <a:t> Оба термина содержат слово «мониторинг», что может создавать впечатление о полной идентичности этих подходов.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Взаимосвязь методов:</a:t>
            </a:r>
            <a:r>
              <a:rPr lang="ru-RU" sz="2400" dirty="0"/>
              <a:t> Некоторые методы, такие как интервью или фокус-группы, используются как в МИО, так и в МСС.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Нечеткое понимание концепций:</a:t>
            </a:r>
            <a:r>
              <a:rPr lang="ru-RU" sz="2400" dirty="0"/>
              <a:t> Не всегда четко разграничиваются цели, задачи и методы этих двух подходов.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Отсутствие единой терминологии:</a:t>
            </a:r>
            <a:r>
              <a:rPr lang="ru-RU" sz="2400" dirty="0"/>
              <a:t> В разных сферах и документах могут использоваться разные термины для обозначения МИО и МСС, что затрудняет понимание.</a:t>
            </a:r>
          </a:p>
          <a:p>
            <a:pPr marL="0" lvl="0" indent="0">
              <a:buNone/>
            </a:pPr>
            <a:endParaRPr lang="ru-RU" dirty="0"/>
          </a:p>
        </p:txBody>
      </p:sp>
      <p:pic>
        <p:nvPicPr>
          <p:cNvPr id="6146" name="Picture 2" descr="Jigsaw icon">
            <a:extLst>
              <a:ext uri="{FF2B5EF4-FFF2-40B4-BE49-F238E27FC236}">
                <a16:creationId xmlns:a16="http://schemas.microsoft.com/office/drawing/2014/main" id="{FEBA92C3-C195-4BC2-883F-8D6DC3251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301" y="374021"/>
            <a:ext cx="1380423" cy="138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52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14282-E8B3-4E07-867A-A526A82C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Мониторинг и оценка и мониторинг силами сообщества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D528C2-64AA-4375-B096-E094045B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2338940"/>
            <a:ext cx="11011301" cy="38789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Мониторинг и оценка: ключевые понятия для эффективного управления</a:t>
            </a:r>
          </a:p>
          <a:p>
            <a:pPr algn="just"/>
            <a:r>
              <a:rPr lang="ru-RU" sz="2400" dirty="0"/>
              <a:t>Мониторинг и оценка (</a:t>
            </a:r>
            <a:r>
              <a:rPr lang="ru-RU" sz="2400" dirty="0" err="1"/>
              <a:t>МиО</a:t>
            </a:r>
            <a:r>
              <a:rPr lang="ru-RU" sz="2400" dirty="0"/>
              <a:t>) - это неразрывно связанные процессы, которые используются для отслеживания, анализа и оценки эффективности различных проектов, программ и инициатив. Они позволяют понять, насколько успешно достигаются поставленные цели, и выявляют области, требующие улучшения.</a:t>
            </a:r>
          </a:p>
          <a:p>
            <a:pPr algn="just"/>
            <a:r>
              <a:rPr lang="ru-RU" sz="2400" dirty="0"/>
              <a:t>Мониторинг и оценка и мониторинг силами сообщества – это два взаимосвязанных, но при этом имеющих свои особенности подхода к оценке эффективности различных проектов и программ.</a:t>
            </a:r>
          </a:p>
        </p:txBody>
      </p:sp>
      <p:pic>
        <p:nvPicPr>
          <p:cNvPr id="2052" name="Picture 4" descr="Confusion icon">
            <a:extLst>
              <a:ext uri="{FF2B5EF4-FFF2-40B4-BE49-F238E27FC236}">
                <a16:creationId xmlns:a16="http://schemas.microsoft.com/office/drawing/2014/main" id="{20E244EB-51E7-447C-AB28-6387F464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799" y="66894"/>
            <a:ext cx="1424539" cy="142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45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14282-E8B3-4E07-867A-A526A82C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Мониторинг и оценка и мониторинг силами сообщества различия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D528C2-64AA-4375-B096-E094045B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2338940"/>
            <a:ext cx="11011301" cy="38789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8FAC19E-B0E8-4E4D-BB07-28729C425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39894"/>
              </p:ext>
            </p:extLst>
          </p:nvPr>
        </p:nvGraphicFramePr>
        <p:xfrm>
          <a:off x="449181" y="2242686"/>
          <a:ext cx="11399520" cy="3975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9840">
                  <a:extLst>
                    <a:ext uri="{9D8B030D-6E8A-4147-A177-3AD203B41FA5}">
                      <a16:colId xmlns:a16="http://schemas.microsoft.com/office/drawing/2014/main" val="339292745"/>
                    </a:ext>
                  </a:extLst>
                </a:gridCol>
                <a:gridCol w="3799840">
                  <a:extLst>
                    <a:ext uri="{9D8B030D-6E8A-4147-A177-3AD203B41FA5}">
                      <a16:colId xmlns:a16="http://schemas.microsoft.com/office/drawing/2014/main" val="3041006657"/>
                    </a:ext>
                  </a:extLst>
                </a:gridCol>
                <a:gridCol w="3799840">
                  <a:extLst>
                    <a:ext uri="{9D8B030D-6E8A-4147-A177-3AD203B41FA5}">
                      <a16:colId xmlns:a16="http://schemas.microsoft.com/office/drawing/2014/main" val="199014833"/>
                    </a:ext>
                  </a:extLst>
                </a:gridCol>
              </a:tblGrid>
              <a:tr h="6024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Характеристика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Мониторинг и оценка (МИО)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Мониторинг силами сообщества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extLst>
                  <a:ext uri="{0D108BD9-81ED-4DB2-BD59-A6C34878D82A}">
                    <a16:rowId xmlns:a16="http://schemas.microsoft.com/office/drawing/2014/main" val="3365832862"/>
                  </a:ext>
                </a:extLst>
              </a:tr>
              <a:tr h="7501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Субъект оценки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Внешние эксперты, специалисты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Представители целевой группы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extLst>
                  <a:ext uri="{0D108BD9-81ED-4DB2-BD59-A6C34878D82A}">
                    <a16:rowId xmlns:a16="http://schemas.microsoft.com/office/drawing/2014/main" val="3900049517"/>
                  </a:ext>
                </a:extLst>
              </a:tr>
              <a:tr h="87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Фокус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Объективность, количественные данные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Субъективный опыт, качественные данные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extLst>
                  <a:ext uri="{0D108BD9-81ED-4DB2-BD59-A6C34878D82A}">
                    <a16:rowId xmlns:a16="http://schemas.microsoft.com/office/drawing/2014/main" val="2713225680"/>
                  </a:ext>
                </a:extLst>
              </a:tr>
              <a:tr h="1015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Цель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Оценка эффективности проекта в целом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Понимание восприятия проекта участниками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extLst>
                  <a:ext uri="{0D108BD9-81ED-4DB2-BD59-A6C34878D82A}">
                    <a16:rowId xmlns:a16="http://schemas.microsoft.com/office/drawing/2014/main" val="2098201229"/>
                  </a:ext>
                </a:extLst>
              </a:tr>
              <a:tr h="732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Методы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Широкий спектр методов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Преимущественно качественные методы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09" marR="4609" marT="9218" marB="9218" anchor="ctr"/>
                </a:tc>
                <a:extLst>
                  <a:ext uri="{0D108BD9-81ED-4DB2-BD59-A6C34878D82A}">
                    <a16:rowId xmlns:a16="http://schemas.microsoft.com/office/drawing/2014/main" val="3932511837"/>
                  </a:ext>
                </a:extLst>
              </a:tr>
            </a:tbl>
          </a:graphicData>
        </a:graphic>
      </p:graphicFrame>
      <p:pic>
        <p:nvPicPr>
          <p:cNvPr id="1026" name="Picture 2" descr="Discovery icon">
            <a:extLst>
              <a:ext uri="{FF2B5EF4-FFF2-40B4-BE49-F238E27FC236}">
                <a16:creationId xmlns:a16="http://schemas.microsoft.com/office/drawing/2014/main" id="{80A58B34-6BE7-497A-8E70-2BA98AB8C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953" y="419502"/>
            <a:ext cx="1351547" cy="135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2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Отличие мониторинга силами сообщества от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395" y="2338939"/>
            <a:ext cx="10828421" cy="3965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Основные отличия, которые важно помнить:</a:t>
            </a:r>
          </a:p>
          <a:p>
            <a:pPr marL="0" indent="0" algn="just">
              <a:buNone/>
            </a:pPr>
            <a:r>
              <a:rPr lang="ru-RU" sz="2400" dirty="0"/>
              <a:t>Субъект оценки: </a:t>
            </a:r>
          </a:p>
          <a:p>
            <a:pPr marL="0" indent="0" algn="just">
              <a:buNone/>
            </a:pPr>
            <a:r>
              <a:rPr lang="ru-RU" sz="2400" dirty="0"/>
              <a:t>В МИО оценку проводят внешние эксперты или специалисты, в МСС – представители сообщества.</a:t>
            </a:r>
          </a:p>
          <a:p>
            <a:pPr marL="0" indent="0" algn="just">
              <a:buNone/>
            </a:pPr>
            <a:r>
              <a:rPr lang="ru-RU" sz="2400" dirty="0"/>
              <a:t>Фокус: МИО фокусируется на количественных данных и эффективности программы, МСС – на качественных данных и опыте участников.</a:t>
            </a:r>
          </a:p>
          <a:p>
            <a:pPr marL="0" indent="0" algn="just">
              <a:buNone/>
            </a:pPr>
            <a:r>
              <a:rPr lang="ru-RU" sz="2400" dirty="0"/>
              <a:t>Цель: МИО направлено на оценку эффективности программы, МСС – на понимание потребностей сообщества и улучшение качества условий.</a:t>
            </a:r>
            <a:endParaRPr lang="ru-RU" dirty="0"/>
          </a:p>
        </p:txBody>
      </p:sp>
      <p:pic>
        <p:nvPicPr>
          <p:cNvPr id="7170" name="Picture 2" descr="Medieval banner icon">
            <a:extLst>
              <a:ext uri="{FF2B5EF4-FFF2-40B4-BE49-F238E27FC236}">
                <a16:creationId xmlns:a16="http://schemas.microsoft.com/office/drawing/2014/main" id="{B833FC9B-9931-4A4E-8A5F-FA0CD1184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174" y="284747"/>
            <a:ext cx="1669181" cy="16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538482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474</TotalTime>
  <Words>3843</Words>
  <Application>Microsoft Office PowerPoint</Application>
  <PresentationFormat>Широкоэкранный</PresentationFormat>
  <Paragraphs>383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Corbel</vt:lpstr>
      <vt:lpstr>Gill Sans MT</vt:lpstr>
      <vt:lpstr>Wingdings</vt:lpstr>
      <vt:lpstr>Посылка</vt:lpstr>
      <vt:lpstr>Мониторинг силами сообщества: от идеи к результату</vt:lpstr>
      <vt:lpstr>Что такое мониторинг силами сообщества?</vt:lpstr>
      <vt:lpstr>Презентация PowerPoint</vt:lpstr>
      <vt:lpstr>Почему это важно?</vt:lpstr>
      <vt:lpstr>Преимущества мониторинга силами сообщества</vt:lpstr>
      <vt:lpstr>Отличие мониторинга силами сообщества от мониторинга и оценки</vt:lpstr>
      <vt:lpstr>Мониторинг и оценка и мониторинг силами сообщества</vt:lpstr>
      <vt:lpstr>Мониторинг и оценка и мониторинг силами сообщества различия</vt:lpstr>
      <vt:lpstr>Отличие мониторинга силами сообщества от исследования</vt:lpstr>
      <vt:lpstr>Сравнение МИО и МСС на примерах</vt:lpstr>
      <vt:lpstr>МСС и исследования</vt:lpstr>
      <vt:lpstr>Отличие мониторинга силами сообщества от исследования</vt:lpstr>
      <vt:lpstr>Важно отметить</vt:lpstr>
      <vt:lpstr>МСС, МИО, исследования</vt:lpstr>
      <vt:lpstr>Стратегия мониторинга</vt:lpstr>
      <vt:lpstr>Этапы организации мониторинга силами сообщества</vt:lpstr>
      <vt:lpstr>Распространение и продвижение</vt:lpstr>
      <vt:lpstr>Распространение и продвижение</vt:lpstr>
      <vt:lpstr>Распространение и продвижение</vt:lpstr>
      <vt:lpstr>Мониторинг силами сообщества.  Откуда черпать вдохновение?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мониторинга силами сообщества для людей, живущих с ВИЧ:</vt:lpstr>
      <vt:lpstr>Инструменты для мониторинга силами сообществ</vt:lpstr>
      <vt:lpstr>Инструменты для мониторинга силами сообществ</vt:lpstr>
      <vt:lpstr>Инструменты для мониторинга силами сообществ</vt:lpstr>
      <vt:lpstr>Инструменты для мониторинга силами сообществ</vt:lpstr>
      <vt:lpstr>Инструменты для мониторинга силами сообществ</vt:lpstr>
      <vt:lpstr>Примеры</vt:lpstr>
      <vt:lpstr>Пример 1. Мониторинг силами сообщества доступности медицинской помощи для ЛЖВ в отдаленных населенных пунктах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2. Доступность противотуберкулезной профилактики при старте АРВ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Дополнительные ресурсы: </vt:lpstr>
      <vt:lpstr>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для подачи заявок на финансированиев</dc:title>
  <dc:creator>User</dc:creator>
  <cp:lastModifiedBy>W</cp:lastModifiedBy>
  <cp:revision>43</cp:revision>
  <dcterms:created xsi:type="dcterms:W3CDTF">2022-11-03T08:59:24Z</dcterms:created>
  <dcterms:modified xsi:type="dcterms:W3CDTF">2024-09-16T07:05:07Z</dcterms:modified>
</cp:coreProperties>
</file>